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 id="2147483732" r:id="rId2"/>
  </p:sldMasterIdLst>
  <p:notesMasterIdLst>
    <p:notesMasterId r:id="rId70"/>
  </p:notesMasterIdLst>
  <p:sldIdLst>
    <p:sldId id="256" r:id="rId3"/>
    <p:sldId id="257" r:id="rId4"/>
    <p:sldId id="258" r:id="rId5"/>
    <p:sldId id="260" r:id="rId6"/>
    <p:sldId id="261" r:id="rId7"/>
    <p:sldId id="262" r:id="rId8"/>
    <p:sldId id="319" r:id="rId9"/>
    <p:sldId id="263" r:id="rId10"/>
    <p:sldId id="264" r:id="rId11"/>
    <p:sldId id="316" r:id="rId12"/>
    <p:sldId id="265" r:id="rId13"/>
    <p:sldId id="317" r:id="rId14"/>
    <p:sldId id="320" r:id="rId15"/>
    <p:sldId id="322" r:id="rId16"/>
    <p:sldId id="323" r:id="rId17"/>
    <p:sldId id="324" r:id="rId18"/>
    <p:sldId id="325" r:id="rId19"/>
    <p:sldId id="329" r:id="rId20"/>
    <p:sldId id="266" r:id="rId21"/>
    <p:sldId id="267" r:id="rId22"/>
    <p:sldId id="268" r:id="rId23"/>
    <p:sldId id="295" r:id="rId24"/>
    <p:sldId id="269" r:id="rId25"/>
    <p:sldId id="326" r:id="rId26"/>
    <p:sldId id="270" r:id="rId27"/>
    <p:sldId id="271" r:id="rId28"/>
    <p:sldId id="272" r:id="rId29"/>
    <p:sldId id="273" r:id="rId30"/>
    <p:sldId id="274" r:id="rId31"/>
    <p:sldId id="275" r:id="rId32"/>
    <p:sldId id="276" r:id="rId33"/>
    <p:sldId id="277" r:id="rId34"/>
    <p:sldId id="278" r:id="rId35"/>
    <p:sldId id="279" r:id="rId36"/>
    <p:sldId id="296" r:id="rId37"/>
    <p:sldId id="318"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2" r:id="rId53"/>
    <p:sldId id="283" r:id="rId54"/>
    <p:sldId id="284" r:id="rId55"/>
    <p:sldId id="285" r:id="rId56"/>
    <p:sldId id="331" r:id="rId57"/>
    <p:sldId id="286" r:id="rId58"/>
    <p:sldId id="287" r:id="rId59"/>
    <p:sldId id="288" r:id="rId60"/>
    <p:sldId id="289" r:id="rId61"/>
    <p:sldId id="290" r:id="rId62"/>
    <p:sldId id="291" r:id="rId63"/>
    <p:sldId id="292" r:id="rId64"/>
    <p:sldId id="293" r:id="rId65"/>
    <p:sldId id="314" r:id="rId66"/>
    <p:sldId id="311" r:id="rId67"/>
    <p:sldId id="315" r:id="rId68"/>
    <p:sldId id="294" r:id="rId6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54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DFBDD1-5F98-42DC-B210-03D92D37B786}" type="doc">
      <dgm:prSet loTypeId="urn:microsoft.com/office/officeart/2005/8/layout/vList6" loCatId="list" qsTypeId="urn:microsoft.com/office/officeart/2005/8/quickstyle/3d2#2" qsCatId="3D" csTypeId="urn:microsoft.com/office/officeart/2005/8/colors/colorful1#1" csCatId="colorful" phldr="1"/>
      <dgm:spPr/>
      <dgm:t>
        <a:bodyPr/>
        <a:lstStyle/>
        <a:p>
          <a:endParaRPr lang="tr-TR"/>
        </a:p>
      </dgm:t>
    </dgm:pt>
    <dgm:pt modelId="{31F53074-967D-459F-A196-CF8E3D4AC163}">
      <dgm:prSet phldrT="[Metin]"/>
      <dgm:spPr/>
      <dgm:t>
        <a:bodyPr/>
        <a:lstStyle/>
        <a:p>
          <a:r>
            <a:rPr lang="tr-TR" b="1" dirty="0"/>
            <a:t>CİGH KARİYER KAPISI 2.TEKLİFE UYMAK ZORUNDA</a:t>
          </a:r>
        </a:p>
      </dgm:t>
    </dgm:pt>
    <dgm:pt modelId="{C4E0C8A0-FB7D-4960-ABEE-0D2F7E7564F3}" type="parTrans" cxnId="{4AD8AB78-31A5-4884-B407-0BCC4FCC13FA}">
      <dgm:prSet/>
      <dgm:spPr/>
      <dgm:t>
        <a:bodyPr/>
        <a:lstStyle/>
        <a:p>
          <a:endParaRPr lang="tr-TR"/>
        </a:p>
      </dgm:t>
    </dgm:pt>
    <dgm:pt modelId="{EA668A49-CD37-49DA-9DC8-3E1AF7A50441}" type="sibTrans" cxnId="{4AD8AB78-31A5-4884-B407-0BCC4FCC13FA}">
      <dgm:prSet/>
      <dgm:spPr/>
      <dgm:t>
        <a:bodyPr/>
        <a:lstStyle/>
        <a:p>
          <a:endParaRPr lang="tr-TR"/>
        </a:p>
      </dgm:t>
    </dgm:pt>
    <dgm:pt modelId="{2140D52E-E94C-4D6D-87FD-707047C5C376}">
      <dgm:prSet phldrT="[Metin]" custT="1"/>
      <dgm:spPr/>
      <dgm:t>
        <a:bodyPr/>
        <a:lstStyle/>
        <a:p>
          <a:r>
            <a:rPr lang="tr-TR" sz="1400" b="1" dirty="0"/>
            <a:t>GENİŞ ARALIK VERİLMİŞSE 1 TEMMUZ - 9 AĞUSTOS</a:t>
          </a:r>
        </a:p>
      </dgm:t>
    </dgm:pt>
    <dgm:pt modelId="{9BD320A2-37E4-4D57-A014-5A7D1BA24658}" type="parTrans" cxnId="{9B530AE2-A87B-48E8-AB88-5419457C926F}">
      <dgm:prSet/>
      <dgm:spPr/>
      <dgm:t>
        <a:bodyPr/>
        <a:lstStyle/>
        <a:p>
          <a:endParaRPr lang="tr-TR"/>
        </a:p>
      </dgm:t>
    </dgm:pt>
    <dgm:pt modelId="{250DE808-644D-49FB-B1DE-BE11EE365E39}" type="sibTrans" cxnId="{9B530AE2-A87B-48E8-AB88-5419457C926F}">
      <dgm:prSet/>
      <dgm:spPr/>
      <dgm:t>
        <a:bodyPr/>
        <a:lstStyle/>
        <a:p>
          <a:endParaRPr lang="tr-TR"/>
        </a:p>
      </dgm:t>
    </dgm:pt>
    <dgm:pt modelId="{34BA309A-1C28-4F2A-BEDD-9E7DE577C71D}">
      <dgm:prSet phldrT="[Metin]"/>
      <dgm:spPr/>
      <dgm:t>
        <a:bodyPr/>
        <a:lstStyle/>
        <a:p>
          <a:r>
            <a:rPr lang="tr-TR" b="1" dirty="0"/>
            <a:t>CB KARİYER KAPISI STAJ PROGRAMI DIŞINDA YAPACAK OLANLAR</a:t>
          </a:r>
        </a:p>
      </dgm:t>
    </dgm:pt>
    <dgm:pt modelId="{BF5E8617-2707-44E5-8C88-45D6DA1B4EEB}" type="parTrans" cxnId="{E5519140-2A1B-468D-9BA7-497269B84F85}">
      <dgm:prSet/>
      <dgm:spPr/>
      <dgm:t>
        <a:bodyPr/>
        <a:lstStyle/>
        <a:p>
          <a:endParaRPr lang="tr-TR"/>
        </a:p>
      </dgm:t>
    </dgm:pt>
    <dgm:pt modelId="{B9439B45-753A-4415-AF6A-79747619664F}" type="sibTrans" cxnId="{E5519140-2A1B-468D-9BA7-497269B84F85}">
      <dgm:prSet/>
      <dgm:spPr/>
      <dgm:t>
        <a:bodyPr/>
        <a:lstStyle/>
        <a:p>
          <a:endParaRPr lang="tr-TR"/>
        </a:p>
      </dgm:t>
    </dgm:pt>
    <dgm:pt modelId="{7E5D1F24-C0E9-46D9-86A4-33D06E63D03E}">
      <dgm:prSet phldrT="[Metin]" custT="1"/>
      <dgm:spPr/>
      <dgm:t>
        <a:bodyPr/>
        <a:lstStyle/>
        <a:p>
          <a:r>
            <a:rPr lang="tr-TR" sz="2400" b="1" dirty="0"/>
            <a:t>1 TEMMUZ - 9 AĞUSTOS</a:t>
          </a:r>
        </a:p>
      </dgm:t>
    </dgm:pt>
    <dgm:pt modelId="{B17BCBA3-422A-4786-8F45-A4BFE43681D4}" type="parTrans" cxnId="{BBAE6F8E-7897-4C03-ABCE-3EA83A843A31}">
      <dgm:prSet/>
      <dgm:spPr/>
      <dgm:t>
        <a:bodyPr/>
        <a:lstStyle/>
        <a:p>
          <a:endParaRPr lang="tr-TR"/>
        </a:p>
      </dgm:t>
    </dgm:pt>
    <dgm:pt modelId="{FC210F48-F17D-4DD2-9E49-F9B85BE61587}" type="sibTrans" cxnId="{BBAE6F8E-7897-4C03-ABCE-3EA83A843A31}">
      <dgm:prSet/>
      <dgm:spPr/>
      <dgm:t>
        <a:bodyPr/>
        <a:lstStyle/>
        <a:p>
          <a:endParaRPr lang="tr-TR"/>
        </a:p>
      </dgm:t>
    </dgm:pt>
    <dgm:pt modelId="{101D1F63-9C4C-4DE7-99A9-07CB8CBE8D23}">
      <dgm:prSet/>
      <dgm:spPr/>
      <dgm:t>
        <a:bodyPr/>
        <a:lstStyle/>
        <a:p>
          <a:r>
            <a:rPr lang="tr-TR" b="1" dirty="0">
              <a:solidFill>
                <a:schemeClr val="bg1"/>
              </a:solidFill>
              <a:latin typeface="Calibri"/>
            </a:rPr>
            <a:t>CB KARİYER KAPISINDAN GELEN TEKLİFİN TARİH ARALIĞI </a:t>
          </a:r>
          <a:r>
            <a:rPr lang="tr-TR" b="1" u="sng" dirty="0">
              <a:solidFill>
                <a:schemeClr val="bg1"/>
              </a:solidFill>
              <a:latin typeface="Calibri"/>
            </a:rPr>
            <a:t>GENİŞ TUTULMUŞSA </a:t>
          </a:r>
          <a:endParaRPr lang="tr-TR" b="1" u="sng" dirty="0">
            <a:solidFill>
              <a:schemeClr val="bg1"/>
            </a:solidFill>
          </a:endParaRPr>
        </a:p>
      </dgm:t>
    </dgm:pt>
    <dgm:pt modelId="{BE0F9BCD-B1B5-4D83-9AA4-F26D87F62B57}" type="parTrans" cxnId="{86A7E8A6-B94F-4396-9939-9257F831B6D4}">
      <dgm:prSet/>
      <dgm:spPr/>
      <dgm:t>
        <a:bodyPr/>
        <a:lstStyle/>
        <a:p>
          <a:endParaRPr lang="tr-TR"/>
        </a:p>
      </dgm:t>
    </dgm:pt>
    <dgm:pt modelId="{F36B12DA-CA91-41A7-A975-3BB301D4009D}" type="sibTrans" cxnId="{86A7E8A6-B94F-4396-9939-9257F831B6D4}">
      <dgm:prSet/>
      <dgm:spPr/>
      <dgm:t>
        <a:bodyPr/>
        <a:lstStyle/>
        <a:p>
          <a:endParaRPr lang="tr-TR"/>
        </a:p>
      </dgm:t>
    </dgm:pt>
    <dgm:pt modelId="{8A649A7D-AF61-42BF-8A3C-BE71D2892F85}">
      <dgm:prSet/>
      <dgm:spPr/>
      <dgm:t>
        <a:bodyPr/>
        <a:lstStyle/>
        <a:p>
          <a:r>
            <a:rPr lang="tr-TR" b="1" dirty="0"/>
            <a:t>TEKLİF GELMYEN ÖĞRENCİLER</a:t>
          </a:r>
        </a:p>
      </dgm:t>
    </dgm:pt>
    <dgm:pt modelId="{066FB850-043D-4678-82FF-C94222B36075}" type="parTrans" cxnId="{D493DCA4-168D-4EB5-8C4C-23258713BECD}">
      <dgm:prSet/>
      <dgm:spPr/>
      <dgm:t>
        <a:bodyPr/>
        <a:lstStyle/>
        <a:p>
          <a:endParaRPr lang="tr-TR"/>
        </a:p>
      </dgm:t>
    </dgm:pt>
    <dgm:pt modelId="{7CF2DF9F-F625-4432-B1FD-8DC980BCD8D7}" type="sibTrans" cxnId="{D493DCA4-168D-4EB5-8C4C-23258713BECD}">
      <dgm:prSet/>
      <dgm:spPr/>
      <dgm:t>
        <a:bodyPr/>
        <a:lstStyle/>
        <a:p>
          <a:endParaRPr lang="tr-TR"/>
        </a:p>
      </dgm:t>
    </dgm:pt>
    <dgm:pt modelId="{254B40DB-86A4-4DD5-A18A-B2EC6BB4EE7F}">
      <dgm:prSet custT="1"/>
      <dgm:spPr/>
      <dgm:t>
        <a:bodyPr/>
        <a:lstStyle/>
        <a:p>
          <a:r>
            <a:rPr lang="tr-TR" sz="1400" b="1" dirty="0"/>
            <a:t>30 MAYISA KADAR BEKLE GELMEZSE 1 TEMMUZ-9 AĞUSTOS ARASI İÇİN ÖZEL KURULUŞ BUL</a:t>
          </a:r>
          <a:r>
            <a:rPr lang="tr-TR" sz="1400" b="1" dirty="0">
              <a:sym typeface="Wingdings" panose="05000000000000000000" pitchFamily="2" charset="2"/>
            </a:rPr>
            <a:t> 1 TEMMUZDAN ÖNCE TEKLİF GELİRSE 1 TEMMUZ BAŞLAMA TARİHİ OLACAK ŞEKİLDE BELGENİ YENİLEYEBİLİRSİN.</a:t>
          </a:r>
          <a:endParaRPr lang="tr-TR" sz="1400" b="1" dirty="0"/>
        </a:p>
      </dgm:t>
    </dgm:pt>
    <dgm:pt modelId="{9810F653-4CE4-4CE1-B993-6FCCC17C7FDE}" type="parTrans" cxnId="{F1136812-97B9-4F83-B4B0-8254D094A299}">
      <dgm:prSet/>
      <dgm:spPr/>
      <dgm:t>
        <a:bodyPr/>
        <a:lstStyle/>
        <a:p>
          <a:endParaRPr lang="tr-TR"/>
        </a:p>
      </dgm:t>
    </dgm:pt>
    <dgm:pt modelId="{5DCD5D15-BF74-4E46-BA02-542034773F20}" type="sibTrans" cxnId="{F1136812-97B9-4F83-B4B0-8254D094A299}">
      <dgm:prSet/>
      <dgm:spPr/>
      <dgm:t>
        <a:bodyPr/>
        <a:lstStyle/>
        <a:p>
          <a:endParaRPr lang="tr-TR"/>
        </a:p>
      </dgm:t>
    </dgm:pt>
    <dgm:pt modelId="{40F745BE-E97B-4B2B-A4DB-655C77E556D7}">
      <dgm:prSet custT="1"/>
      <dgm:spPr/>
      <dgm:t>
        <a:bodyPr/>
        <a:lstStyle/>
        <a:p>
          <a:r>
            <a:rPr lang="tr-TR" sz="2400" b="1" dirty="0"/>
            <a:t>1 TEMMUZ -9 AĞUSTOS</a:t>
          </a:r>
          <a:endParaRPr lang="tr-TR" sz="2400" dirty="0"/>
        </a:p>
      </dgm:t>
    </dgm:pt>
    <dgm:pt modelId="{974BF12B-7BA0-4E18-A7DD-82D0D89BBABF}" type="parTrans" cxnId="{2B9C0690-4651-4D3C-AD2E-AC3F5122BFF9}">
      <dgm:prSet/>
      <dgm:spPr/>
      <dgm:t>
        <a:bodyPr/>
        <a:lstStyle/>
        <a:p>
          <a:endParaRPr lang="tr-TR"/>
        </a:p>
      </dgm:t>
    </dgm:pt>
    <dgm:pt modelId="{9F51F101-A1A7-4E71-9A91-8E79EB9D0537}" type="sibTrans" cxnId="{2B9C0690-4651-4D3C-AD2E-AC3F5122BFF9}">
      <dgm:prSet/>
      <dgm:spPr/>
      <dgm:t>
        <a:bodyPr/>
        <a:lstStyle/>
        <a:p>
          <a:endParaRPr lang="tr-TR"/>
        </a:p>
      </dgm:t>
    </dgm:pt>
    <dgm:pt modelId="{EE9B92BA-0AC2-42EF-AEFE-6EF046584B97}">
      <dgm:prSet phldrT="[Metin]" custT="1"/>
      <dgm:spPr/>
      <dgm:t>
        <a:bodyPr/>
        <a:lstStyle/>
        <a:p>
          <a:r>
            <a:rPr lang="tr-TR" sz="1400" b="1" dirty="0"/>
            <a:t>UYMAYAN TARİHLE TEKLİF GELMİŞSE 1.TEKLİF TARİH NEDENİYLE REDDEDİLİP KOMİSYONLA GÖRÜŞÜLEBİLİR.</a:t>
          </a:r>
        </a:p>
      </dgm:t>
    </dgm:pt>
    <dgm:pt modelId="{381D5033-CF51-4AAE-A24A-41D790814E08}" type="parTrans" cxnId="{3BAB478B-D68B-4371-B7B1-7F3C3488E1A3}">
      <dgm:prSet/>
      <dgm:spPr/>
    </dgm:pt>
    <dgm:pt modelId="{9602BD2D-9712-4A4B-9F55-6369F7E0B7D9}" type="sibTrans" cxnId="{3BAB478B-D68B-4371-B7B1-7F3C3488E1A3}">
      <dgm:prSet/>
      <dgm:spPr/>
    </dgm:pt>
    <dgm:pt modelId="{5B0523D8-9337-49CE-B395-FF5DEA784646}" type="pres">
      <dgm:prSet presAssocID="{B6DFBDD1-5F98-42DC-B210-03D92D37B786}" presName="Name0" presStyleCnt="0">
        <dgm:presLayoutVars>
          <dgm:dir/>
          <dgm:animLvl val="lvl"/>
          <dgm:resizeHandles/>
        </dgm:presLayoutVars>
      </dgm:prSet>
      <dgm:spPr/>
    </dgm:pt>
    <dgm:pt modelId="{5C94839B-1F9C-4E61-B6DC-C35196762232}" type="pres">
      <dgm:prSet presAssocID="{34BA309A-1C28-4F2A-BEDD-9E7DE577C71D}" presName="linNode" presStyleCnt="0"/>
      <dgm:spPr/>
    </dgm:pt>
    <dgm:pt modelId="{43739892-78BC-469B-A832-643C2DD24853}" type="pres">
      <dgm:prSet presAssocID="{34BA309A-1C28-4F2A-BEDD-9E7DE577C71D}" presName="parentShp" presStyleLbl="node1" presStyleIdx="0" presStyleCnt="4">
        <dgm:presLayoutVars>
          <dgm:bulletEnabled val="1"/>
        </dgm:presLayoutVars>
      </dgm:prSet>
      <dgm:spPr/>
    </dgm:pt>
    <dgm:pt modelId="{EF41568F-9341-4507-9219-2847F98AB107}" type="pres">
      <dgm:prSet presAssocID="{34BA309A-1C28-4F2A-BEDD-9E7DE577C71D}" presName="childShp" presStyleLbl="bgAccFollowNode1" presStyleIdx="0" presStyleCnt="4">
        <dgm:presLayoutVars>
          <dgm:bulletEnabled val="1"/>
        </dgm:presLayoutVars>
      </dgm:prSet>
      <dgm:spPr/>
    </dgm:pt>
    <dgm:pt modelId="{54640909-4CB4-4E17-90DE-9DB0459C6A03}" type="pres">
      <dgm:prSet presAssocID="{B9439B45-753A-4415-AF6A-79747619664F}" presName="spacing" presStyleCnt="0"/>
      <dgm:spPr/>
    </dgm:pt>
    <dgm:pt modelId="{201D92E7-BC58-4B3D-BF56-C8EE7C32F5BA}" type="pres">
      <dgm:prSet presAssocID="{31F53074-967D-459F-A196-CF8E3D4AC163}" presName="linNode" presStyleCnt="0"/>
      <dgm:spPr/>
    </dgm:pt>
    <dgm:pt modelId="{271C3CFF-C7F9-486F-90B4-DD5680349122}" type="pres">
      <dgm:prSet presAssocID="{31F53074-967D-459F-A196-CF8E3D4AC163}" presName="parentShp" presStyleLbl="node1" presStyleIdx="1" presStyleCnt="4">
        <dgm:presLayoutVars>
          <dgm:bulletEnabled val="1"/>
        </dgm:presLayoutVars>
      </dgm:prSet>
      <dgm:spPr/>
    </dgm:pt>
    <dgm:pt modelId="{A644C0E3-AA66-4EE5-A51E-62BF87839D1F}" type="pres">
      <dgm:prSet presAssocID="{31F53074-967D-459F-A196-CF8E3D4AC163}" presName="childShp" presStyleLbl="bgAccFollowNode1" presStyleIdx="1" presStyleCnt="4">
        <dgm:presLayoutVars>
          <dgm:bulletEnabled val="1"/>
        </dgm:presLayoutVars>
      </dgm:prSet>
      <dgm:spPr/>
    </dgm:pt>
    <dgm:pt modelId="{C2C286FC-17DA-4123-9FFD-046E5D190FFB}" type="pres">
      <dgm:prSet presAssocID="{EA668A49-CD37-49DA-9DC8-3E1AF7A50441}" presName="spacing" presStyleCnt="0"/>
      <dgm:spPr/>
    </dgm:pt>
    <dgm:pt modelId="{456E1401-0502-4305-88DF-B0A6713831CA}" type="pres">
      <dgm:prSet presAssocID="{101D1F63-9C4C-4DE7-99A9-07CB8CBE8D23}" presName="linNode" presStyleCnt="0"/>
      <dgm:spPr/>
    </dgm:pt>
    <dgm:pt modelId="{C4013158-3BCB-4CE1-84EB-13CFBC4E74CD}" type="pres">
      <dgm:prSet presAssocID="{101D1F63-9C4C-4DE7-99A9-07CB8CBE8D23}" presName="parentShp" presStyleLbl="node1" presStyleIdx="2" presStyleCnt="4">
        <dgm:presLayoutVars>
          <dgm:bulletEnabled val="1"/>
        </dgm:presLayoutVars>
      </dgm:prSet>
      <dgm:spPr/>
    </dgm:pt>
    <dgm:pt modelId="{34833366-9CA0-41CB-BB10-92E48C5EC739}" type="pres">
      <dgm:prSet presAssocID="{101D1F63-9C4C-4DE7-99A9-07CB8CBE8D23}" presName="childShp" presStyleLbl="bgAccFollowNode1" presStyleIdx="2" presStyleCnt="4">
        <dgm:presLayoutVars>
          <dgm:bulletEnabled val="1"/>
        </dgm:presLayoutVars>
      </dgm:prSet>
      <dgm:spPr/>
    </dgm:pt>
    <dgm:pt modelId="{F9D8D979-FAA4-45E5-90F1-11418DBB9B4A}" type="pres">
      <dgm:prSet presAssocID="{F36B12DA-CA91-41A7-A975-3BB301D4009D}" presName="spacing" presStyleCnt="0"/>
      <dgm:spPr/>
    </dgm:pt>
    <dgm:pt modelId="{BE93C233-8F24-48B0-92DD-30B4455EF251}" type="pres">
      <dgm:prSet presAssocID="{8A649A7D-AF61-42BF-8A3C-BE71D2892F85}" presName="linNode" presStyleCnt="0"/>
      <dgm:spPr/>
    </dgm:pt>
    <dgm:pt modelId="{78FBDDE7-7E6C-44D3-855F-5D892864EE2A}" type="pres">
      <dgm:prSet presAssocID="{8A649A7D-AF61-42BF-8A3C-BE71D2892F85}" presName="parentShp" presStyleLbl="node1" presStyleIdx="3" presStyleCnt="4">
        <dgm:presLayoutVars>
          <dgm:bulletEnabled val="1"/>
        </dgm:presLayoutVars>
      </dgm:prSet>
      <dgm:spPr/>
    </dgm:pt>
    <dgm:pt modelId="{BDD1F3D4-8A24-4A1B-86A5-A6575DD7731B}" type="pres">
      <dgm:prSet presAssocID="{8A649A7D-AF61-42BF-8A3C-BE71D2892F85}" presName="childShp" presStyleLbl="bgAccFollowNode1" presStyleIdx="3" presStyleCnt="4">
        <dgm:presLayoutVars>
          <dgm:bulletEnabled val="1"/>
        </dgm:presLayoutVars>
      </dgm:prSet>
      <dgm:spPr/>
    </dgm:pt>
  </dgm:ptLst>
  <dgm:cxnLst>
    <dgm:cxn modelId="{A2030E02-3631-4D2C-8959-0FE47DCF9FB8}" type="presOf" srcId="{7E5D1F24-C0E9-46D9-86A4-33D06E63D03E}" destId="{EF41568F-9341-4507-9219-2847F98AB107}" srcOrd="0" destOrd="0" presId="urn:microsoft.com/office/officeart/2005/8/layout/vList6"/>
    <dgm:cxn modelId="{F1136812-97B9-4F83-B4B0-8254D094A299}" srcId="{8A649A7D-AF61-42BF-8A3C-BE71D2892F85}" destId="{254B40DB-86A4-4DD5-A18A-B2EC6BB4EE7F}" srcOrd="0" destOrd="0" parTransId="{9810F653-4CE4-4CE1-B993-6FCCC17C7FDE}" sibTransId="{5DCD5D15-BF74-4E46-BA02-542034773F20}"/>
    <dgm:cxn modelId="{6886AB1F-2236-48C6-ABBA-A1FF0EB6C03B}" type="presOf" srcId="{101D1F63-9C4C-4DE7-99A9-07CB8CBE8D23}" destId="{C4013158-3BCB-4CE1-84EB-13CFBC4E74CD}" srcOrd="0" destOrd="0" presId="urn:microsoft.com/office/officeart/2005/8/layout/vList6"/>
    <dgm:cxn modelId="{EA5B3323-29C3-4077-A557-0DFBCCCCBC29}" type="presOf" srcId="{8A649A7D-AF61-42BF-8A3C-BE71D2892F85}" destId="{78FBDDE7-7E6C-44D3-855F-5D892864EE2A}" srcOrd="0" destOrd="0" presId="urn:microsoft.com/office/officeart/2005/8/layout/vList6"/>
    <dgm:cxn modelId="{A598B128-72F8-4F7E-8ECD-0723C7D392D0}" type="presOf" srcId="{254B40DB-86A4-4DD5-A18A-B2EC6BB4EE7F}" destId="{BDD1F3D4-8A24-4A1B-86A5-A6575DD7731B}" srcOrd="0" destOrd="0" presId="urn:microsoft.com/office/officeart/2005/8/layout/vList6"/>
    <dgm:cxn modelId="{E5519140-2A1B-468D-9BA7-497269B84F85}" srcId="{B6DFBDD1-5F98-42DC-B210-03D92D37B786}" destId="{34BA309A-1C28-4F2A-BEDD-9E7DE577C71D}" srcOrd="0" destOrd="0" parTransId="{BF5E8617-2707-44E5-8C88-45D6DA1B4EEB}" sibTransId="{B9439B45-753A-4415-AF6A-79747619664F}"/>
    <dgm:cxn modelId="{08A38143-4BF9-4A84-A590-49540CEB8710}" type="presOf" srcId="{34BA309A-1C28-4F2A-BEDD-9E7DE577C71D}" destId="{43739892-78BC-469B-A832-643C2DD24853}" srcOrd="0" destOrd="0" presId="urn:microsoft.com/office/officeart/2005/8/layout/vList6"/>
    <dgm:cxn modelId="{647F5D4F-E2E6-4DCC-85FE-1F21832E0A53}" type="presOf" srcId="{2140D52E-E94C-4D6D-87FD-707047C5C376}" destId="{A644C0E3-AA66-4EE5-A51E-62BF87839D1F}" srcOrd="0" destOrd="0" presId="urn:microsoft.com/office/officeart/2005/8/layout/vList6"/>
    <dgm:cxn modelId="{2160FF72-BC96-4AAA-8E0C-12F752A6C147}" type="presOf" srcId="{B6DFBDD1-5F98-42DC-B210-03D92D37B786}" destId="{5B0523D8-9337-49CE-B395-FF5DEA784646}" srcOrd="0" destOrd="0" presId="urn:microsoft.com/office/officeart/2005/8/layout/vList6"/>
    <dgm:cxn modelId="{4AD8AB78-31A5-4884-B407-0BCC4FCC13FA}" srcId="{B6DFBDD1-5F98-42DC-B210-03D92D37B786}" destId="{31F53074-967D-459F-A196-CF8E3D4AC163}" srcOrd="1" destOrd="0" parTransId="{C4E0C8A0-FB7D-4960-ABEE-0D2F7E7564F3}" sibTransId="{EA668A49-CD37-49DA-9DC8-3E1AF7A50441}"/>
    <dgm:cxn modelId="{3BAB478B-D68B-4371-B7B1-7F3C3488E1A3}" srcId="{31F53074-967D-459F-A196-CF8E3D4AC163}" destId="{EE9B92BA-0AC2-42EF-AEFE-6EF046584B97}" srcOrd="1" destOrd="0" parTransId="{381D5033-CF51-4AAE-A24A-41D790814E08}" sibTransId="{9602BD2D-9712-4A4B-9F55-6369F7E0B7D9}"/>
    <dgm:cxn modelId="{BBAE6F8E-7897-4C03-ABCE-3EA83A843A31}" srcId="{34BA309A-1C28-4F2A-BEDD-9E7DE577C71D}" destId="{7E5D1F24-C0E9-46D9-86A4-33D06E63D03E}" srcOrd="0" destOrd="0" parTransId="{B17BCBA3-422A-4786-8F45-A4BFE43681D4}" sibTransId="{FC210F48-F17D-4DD2-9E49-F9B85BE61587}"/>
    <dgm:cxn modelId="{2B9C0690-4651-4D3C-AD2E-AC3F5122BFF9}" srcId="{101D1F63-9C4C-4DE7-99A9-07CB8CBE8D23}" destId="{40F745BE-E97B-4B2B-A4DB-655C77E556D7}" srcOrd="0" destOrd="0" parTransId="{974BF12B-7BA0-4E18-A7DD-82D0D89BBABF}" sibTransId="{9F51F101-A1A7-4E71-9A91-8E79EB9D0537}"/>
    <dgm:cxn modelId="{D493DCA4-168D-4EB5-8C4C-23258713BECD}" srcId="{B6DFBDD1-5F98-42DC-B210-03D92D37B786}" destId="{8A649A7D-AF61-42BF-8A3C-BE71D2892F85}" srcOrd="3" destOrd="0" parTransId="{066FB850-043D-4678-82FF-C94222B36075}" sibTransId="{7CF2DF9F-F625-4432-B1FD-8DC980BCD8D7}"/>
    <dgm:cxn modelId="{1855C3A6-BE2D-4A07-BA10-5F9B33D7A85B}" type="presOf" srcId="{EE9B92BA-0AC2-42EF-AEFE-6EF046584B97}" destId="{A644C0E3-AA66-4EE5-A51E-62BF87839D1F}" srcOrd="0" destOrd="1" presId="urn:microsoft.com/office/officeart/2005/8/layout/vList6"/>
    <dgm:cxn modelId="{86A7E8A6-B94F-4396-9939-9257F831B6D4}" srcId="{B6DFBDD1-5F98-42DC-B210-03D92D37B786}" destId="{101D1F63-9C4C-4DE7-99A9-07CB8CBE8D23}" srcOrd="2" destOrd="0" parTransId="{BE0F9BCD-B1B5-4D83-9AA4-F26D87F62B57}" sibTransId="{F36B12DA-CA91-41A7-A975-3BB301D4009D}"/>
    <dgm:cxn modelId="{34CFFDDD-892B-49C3-82B6-CEF19B58AFEF}" type="presOf" srcId="{31F53074-967D-459F-A196-CF8E3D4AC163}" destId="{271C3CFF-C7F9-486F-90B4-DD5680349122}" srcOrd="0" destOrd="0" presId="urn:microsoft.com/office/officeart/2005/8/layout/vList6"/>
    <dgm:cxn modelId="{9B530AE2-A87B-48E8-AB88-5419457C926F}" srcId="{31F53074-967D-459F-A196-CF8E3D4AC163}" destId="{2140D52E-E94C-4D6D-87FD-707047C5C376}" srcOrd="0" destOrd="0" parTransId="{9BD320A2-37E4-4D57-A014-5A7D1BA24658}" sibTransId="{250DE808-644D-49FB-B1DE-BE11EE365E39}"/>
    <dgm:cxn modelId="{C822C7F1-8F41-411A-9199-1C161260A9A6}" type="presOf" srcId="{40F745BE-E97B-4B2B-A4DB-655C77E556D7}" destId="{34833366-9CA0-41CB-BB10-92E48C5EC739}" srcOrd="0" destOrd="0" presId="urn:microsoft.com/office/officeart/2005/8/layout/vList6"/>
    <dgm:cxn modelId="{526329E5-AAF8-44EB-9115-5F2F230F8FF2}" type="presParOf" srcId="{5B0523D8-9337-49CE-B395-FF5DEA784646}" destId="{5C94839B-1F9C-4E61-B6DC-C35196762232}" srcOrd="0" destOrd="0" presId="urn:microsoft.com/office/officeart/2005/8/layout/vList6"/>
    <dgm:cxn modelId="{6140E893-E21B-426F-B788-6C4396A79AED}" type="presParOf" srcId="{5C94839B-1F9C-4E61-B6DC-C35196762232}" destId="{43739892-78BC-469B-A832-643C2DD24853}" srcOrd="0" destOrd="0" presId="urn:microsoft.com/office/officeart/2005/8/layout/vList6"/>
    <dgm:cxn modelId="{643DD356-D39E-4FAE-84DC-0F7A31A58B1E}" type="presParOf" srcId="{5C94839B-1F9C-4E61-B6DC-C35196762232}" destId="{EF41568F-9341-4507-9219-2847F98AB107}" srcOrd="1" destOrd="0" presId="urn:microsoft.com/office/officeart/2005/8/layout/vList6"/>
    <dgm:cxn modelId="{E36BA81C-4507-4DA2-8374-A02E8D37FB99}" type="presParOf" srcId="{5B0523D8-9337-49CE-B395-FF5DEA784646}" destId="{54640909-4CB4-4E17-90DE-9DB0459C6A03}" srcOrd="1" destOrd="0" presId="urn:microsoft.com/office/officeart/2005/8/layout/vList6"/>
    <dgm:cxn modelId="{5D7AFEDD-0DA6-441E-8783-43E6B7D1AFF1}" type="presParOf" srcId="{5B0523D8-9337-49CE-B395-FF5DEA784646}" destId="{201D92E7-BC58-4B3D-BF56-C8EE7C32F5BA}" srcOrd="2" destOrd="0" presId="urn:microsoft.com/office/officeart/2005/8/layout/vList6"/>
    <dgm:cxn modelId="{5A2F5B5E-0D15-4310-B0C4-42A8B6731CF9}" type="presParOf" srcId="{201D92E7-BC58-4B3D-BF56-C8EE7C32F5BA}" destId="{271C3CFF-C7F9-486F-90B4-DD5680349122}" srcOrd="0" destOrd="0" presId="urn:microsoft.com/office/officeart/2005/8/layout/vList6"/>
    <dgm:cxn modelId="{7A05A412-18ED-46CD-A523-E8273541AB6D}" type="presParOf" srcId="{201D92E7-BC58-4B3D-BF56-C8EE7C32F5BA}" destId="{A644C0E3-AA66-4EE5-A51E-62BF87839D1F}" srcOrd="1" destOrd="0" presId="urn:microsoft.com/office/officeart/2005/8/layout/vList6"/>
    <dgm:cxn modelId="{D6E2C25F-13C6-4780-AD2F-2554A2A20456}" type="presParOf" srcId="{5B0523D8-9337-49CE-B395-FF5DEA784646}" destId="{C2C286FC-17DA-4123-9FFD-046E5D190FFB}" srcOrd="3" destOrd="0" presId="urn:microsoft.com/office/officeart/2005/8/layout/vList6"/>
    <dgm:cxn modelId="{25CF42FD-7DF4-4E0C-BE5E-89E83E7DE277}" type="presParOf" srcId="{5B0523D8-9337-49CE-B395-FF5DEA784646}" destId="{456E1401-0502-4305-88DF-B0A6713831CA}" srcOrd="4" destOrd="0" presId="urn:microsoft.com/office/officeart/2005/8/layout/vList6"/>
    <dgm:cxn modelId="{B7C11D18-E8C6-49FD-80D8-2EC2CB909420}" type="presParOf" srcId="{456E1401-0502-4305-88DF-B0A6713831CA}" destId="{C4013158-3BCB-4CE1-84EB-13CFBC4E74CD}" srcOrd="0" destOrd="0" presId="urn:microsoft.com/office/officeart/2005/8/layout/vList6"/>
    <dgm:cxn modelId="{A1C4B205-24FD-4E9B-92DC-045F40B2A239}" type="presParOf" srcId="{456E1401-0502-4305-88DF-B0A6713831CA}" destId="{34833366-9CA0-41CB-BB10-92E48C5EC739}" srcOrd="1" destOrd="0" presId="urn:microsoft.com/office/officeart/2005/8/layout/vList6"/>
    <dgm:cxn modelId="{990F4E58-45F1-42BB-97F8-66647D1FF002}" type="presParOf" srcId="{5B0523D8-9337-49CE-B395-FF5DEA784646}" destId="{F9D8D979-FAA4-45E5-90F1-11418DBB9B4A}" srcOrd="5" destOrd="0" presId="urn:microsoft.com/office/officeart/2005/8/layout/vList6"/>
    <dgm:cxn modelId="{24214768-A14C-4834-9299-A047B5AD57B2}" type="presParOf" srcId="{5B0523D8-9337-49CE-B395-FF5DEA784646}" destId="{BE93C233-8F24-48B0-92DD-30B4455EF251}" srcOrd="6" destOrd="0" presId="urn:microsoft.com/office/officeart/2005/8/layout/vList6"/>
    <dgm:cxn modelId="{65257EFD-703C-461B-8ABA-07BB52CE0EA1}" type="presParOf" srcId="{BE93C233-8F24-48B0-92DD-30B4455EF251}" destId="{78FBDDE7-7E6C-44D3-855F-5D892864EE2A}" srcOrd="0" destOrd="0" presId="urn:microsoft.com/office/officeart/2005/8/layout/vList6"/>
    <dgm:cxn modelId="{28AF1FEE-9988-4C56-83B5-162239D213AA}" type="presParOf" srcId="{BE93C233-8F24-48B0-92DD-30B4455EF251}" destId="{BDD1F3D4-8A24-4A1B-86A5-A6575DD7731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DFBDD1-5F98-42DC-B210-03D92D37B786}" type="doc">
      <dgm:prSet loTypeId="urn:microsoft.com/office/officeart/2005/8/layout/vList6" loCatId="list" qsTypeId="urn:microsoft.com/office/officeart/2005/8/quickstyle/3d2#2" qsCatId="3D" csTypeId="urn:microsoft.com/office/officeart/2005/8/colors/colorful1#1" csCatId="colorful" phldr="1"/>
      <dgm:spPr/>
      <dgm:t>
        <a:bodyPr/>
        <a:lstStyle/>
        <a:p>
          <a:endParaRPr lang="tr-TR"/>
        </a:p>
      </dgm:t>
    </dgm:pt>
    <dgm:pt modelId="{31F53074-967D-459F-A196-CF8E3D4AC163}">
      <dgm:prSet phldrT="[Metin]" custT="1"/>
      <dgm:spPr/>
      <dgm:t>
        <a:bodyPr/>
        <a:lstStyle/>
        <a:p>
          <a:r>
            <a:rPr lang="tr-TR" sz="1800" b="1" dirty="0"/>
            <a:t>CİGH TEKLİFE UYMAK ZORUNDA</a:t>
          </a:r>
        </a:p>
      </dgm:t>
    </dgm:pt>
    <dgm:pt modelId="{C4E0C8A0-FB7D-4960-ABEE-0D2F7E7564F3}" type="parTrans" cxnId="{4AD8AB78-31A5-4884-B407-0BCC4FCC13FA}">
      <dgm:prSet/>
      <dgm:spPr/>
      <dgm:t>
        <a:bodyPr/>
        <a:lstStyle/>
        <a:p>
          <a:endParaRPr lang="tr-TR" sz="1800"/>
        </a:p>
      </dgm:t>
    </dgm:pt>
    <dgm:pt modelId="{EA668A49-CD37-49DA-9DC8-3E1AF7A50441}" type="sibTrans" cxnId="{4AD8AB78-31A5-4884-B407-0BCC4FCC13FA}">
      <dgm:prSet/>
      <dgm:spPr/>
      <dgm:t>
        <a:bodyPr/>
        <a:lstStyle/>
        <a:p>
          <a:endParaRPr lang="tr-TR" sz="1800"/>
        </a:p>
      </dgm:t>
    </dgm:pt>
    <dgm:pt modelId="{2140D52E-E94C-4D6D-87FD-707047C5C376}">
      <dgm:prSet phldrT="[Metin]" custT="1"/>
      <dgm:spPr/>
      <dgm:t>
        <a:bodyPr/>
        <a:lstStyle/>
        <a:p>
          <a:r>
            <a:rPr lang="tr-TR" sz="1800" b="1" dirty="0"/>
            <a:t>GENİŞ ARALIK VERİLMİŞSE 1 TEMMUZ - 09 AĞUSTOS 2024</a:t>
          </a:r>
        </a:p>
      </dgm:t>
    </dgm:pt>
    <dgm:pt modelId="{9BD320A2-37E4-4D57-A014-5A7D1BA24658}" type="parTrans" cxnId="{9B530AE2-A87B-48E8-AB88-5419457C926F}">
      <dgm:prSet/>
      <dgm:spPr/>
      <dgm:t>
        <a:bodyPr/>
        <a:lstStyle/>
        <a:p>
          <a:endParaRPr lang="tr-TR" sz="1800"/>
        </a:p>
      </dgm:t>
    </dgm:pt>
    <dgm:pt modelId="{250DE808-644D-49FB-B1DE-BE11EE365E39}" type="sibTrans" cxnId="{9B530AE2-A87B-48E8-AB88-5419457C926F}">
      <dgm:prSet/>
      <dgm:spPr/>
      <dgm:t>
        <a:bodyPr/>
        <a:lstStyle/>
        <a:p>
          <a:endParaRPr lang="tr-TR" sz="1800"/>
        </a:p>
      </dgm:t>
    </dgm:pt>
    <dgm:pt modelId="{34BA309A-1C28-4F2A-BEDD-9E7DE577C71D}">
      <dgm:prSet phldrT="[Metin]" custT="1"/>
      <dgm:spPr/>
      <dgm:t>
        <a:bodyPr/>
        <a:lstStyle/>
        <a:p>
          <a:r>
            <a:rPr lang="tr-TR" sz="1800" b="1" dirty="0"/>
            <a:t>CB KARİYER KAPISI STAJ PROGRAMI DIŞI</a:t>
          </a:r>
        </a:p>
      </dgm:t>
    </dgm:pt>
    <dgm:pt modelId="{BF5E8617-2707-44E5-8C88-45D6DA1B4EEB}" type="parTrans" cxnId="{E5519140-2A1B-468D-9BA7-497269B84F85}">
      <dgm:prSet/>
      <dgm:spPr/>
      <dgm:t>
        <a:bodyPr/>
        <a:lstStyle/>
        <a:p>
          <a:endParaRPr lang="tr-TR" sz="1800"/>
        </a:p>
      </dgm:t>
    </dgm:pt>
    <dgm:pt modelId="{B9439B45-753A-4415-AF6A-79747619664F}" type="sibTrans" cxnId="{E5519140-2A1B-468D-9BA7-497269B84F85}">
      <dgm:prSet/>
      <dgm:spPr/>
      <dgm:t>
        <a:bodyPr/>
        <a:lstStyle/>
        <a:p>
          <a:endParaRPr lang="tr-TR" sz="1800"/>
        </a:p>
      </dgm:t>
    </dgm:pt>
    <dgm:pt modelId="{7E5D1F24-C0E9-46D9-86A4-33D06E63D03E}">
      <dgm:prSet phldrT="[Metin]" custT="1"/>
      <dgm:spPr/>
      <dgm:t>
        <a:bodyPr/>
        <a:lstStyle/>
        <a:p>
          <a:r>
            <a:rPr lang="tr-TR" sz="1800" b="1" dirty="0"/>
            <a:t>1 TEMMUZ - 09 AĞUSTOS 2024	</a:t>
          </a:r>
        </a:p>
      </dgm:t>
    </dgm:pt>
    <dgm:pt modelId="{B17BCBA3-422A-4786-8F45-A4BFE43681D4}" type="parTrans" cxnId="{BBAE6F8E-7897-4C03-ABCE-3EA83A843A31}">
      <dgm:prSet/>
      <dgm:spPr/>
      <dgm:t>
        <a:bodyPr/>
        <a:lstStyle/>
        <a:p>
          <a:endParaRPr lang="tr-TR" sz="1800"/>
        </a:p>
      </dgm:t>
    </dgm:pt>
    <dgm:pt modelId="{FC210F48-F17D-4DD2-9E49-F9B85BE61587}" type="sibTrans" cxnId="{BBAE6F8E-7897-4C03-ABCE-3EA83A843A31}">
      <dgm:prSet/>
      <dgm:spPr/>
      <dgm:t>
        <a:bodyPr/>
        <a:lstStyle/>
        <a:p>
          <a:endParaRPr lang="tr-TR" sz="1800"/>
        </a:p>
      </dgm:t>
    </dgm:pt>
    <dgm:pt modelId="{101D1F63-9C4C-4DE7-99A9-07CB8CBE8D23}">
      <dgm:prSet custT="1"/>
      <dgm:spPr/>
      <dgm:t>
        <a:bodyPr/>
        <a:lstStyle/>
        <a:p>
          <a:r>
            <a:rPr lang="tr-TR" sz="1800" b="1" dirty="0">
              <a:solidFill>
                <a:schemeClr val="bg1"/>
              </a:solidFill>
              <a:latin typeface="Calibri"/>
            </a:rPr>
            <a:t>CB KARİYER KAPISINDAN GELEN TEKLİFİN TARİH ARALIĞI </a:t>
          </a:r>
          <a:r>
            <a:rPr lang="tr-TR" sz="1800" b="1" u="sng" dirty="0">
              <a:solidFill>
                <a:schemeClr val="bg1"/>
              </a:solidFill>
              <a:latin typeface="Calibri"/>
            </a:rPr>
            <a:t>GENİŞ TUTULMUŞSA </a:t>
          </a:r>
          <a:endParaRPr lang="tr-TR" sz="1800" b="1" u="sng" dirty="0">
            <a:solidFill>
              <a:schemeClr val="bg1"/>
            </a:solidFill>
          </a:endParaRPr>
        </a:p>
      </dgm:t>
    </dgm:pt>
    <dgm:pt modelId="{BE0F9BCD-B1B5-4D83-9AA4-F26D87F62B57}" type="parTrans" cxnId="{86A7E8A6-B94F-4396-9939-9257F831B6D4}">
      <dgm:prSet/>
      <dgm:spPr/>
      <dgm:t>
        <a:bodyPr/>
        <a:lstStyle/>
        <a:p>
          <a:endParaRPr lang="tr-TR" sz="1800"/>
        </a:p>
      </dgm:t>
    </dgm:pt>
    <dgm:pt modelId="{F36B12DA-CA91-41A7-A975-3BB301D4009D}" type="sibTrans" cxnId="{86A7E8A6-B94F-4396-9939-9257F831B6D4}">
      <dgm:prSet/>
      <dgm:spPr/>
      <dgm:t>
        <a:bodyPr/>
        <a:lstStyle/>
        <a:p>
          <a:endParaRPr lang="tr-TR" sz="1800"/>
        </a:p>
      </dgm:t>
    </dgm:pt>
    <dgm:pt modelId="{8A649A7D-AF61-42BF-8A3C-BE71D2892F85}">
      <dgm:prSet custT="1"/>
      <dgm:spPr/>
      <dgm:t>
        <a:bodyPr/>
        <a:lstStyle/>
        <a:p>
          <a:r>
            <a:rPr lang="tr-TR" sz="1800" b="1" dirty="0"/>
            <a:t>TEKLİF GELMEYEN ÖĞRENCİLER</a:t>
          </a:r>
        </a:p>
      </dgm:t>
    </dgm:pt>
    <dgm:pt modelId="{066FB850-043D-4678-82FF-C94222B36075}" type="parTrans" cxnId="{D493DCA4-168D-4EB5-8C4C-23258713BECD}">
      <dgm:prSet/>
      <dgm:spPr/>
      <dgm:t>
        <a:bodyPr/>
        <a:lstStyle/>
        <a:p>
          <a:endParaRPr lang="tr-TR" sz="1800"/>
        </a:p>
      </dgm:t>
    </dgm:pt>
    <dgm:pt modelId="{7CF2DF9F-F625-4432-B1FD-8DC980BCD8D7}" type="sibTrans" cxnId="{D493DCA4-168D-4EB5-8C4C-23258713BECD}">
      <dgm:prSet/>
      <dgm:spPr/>
      <dgm:t>
        <a:bodyPr/>
        <a:lstStyle/>
        <a:p>
          <a:endParaRPr lang="tr-TR" sz="1800"/>
        </a:p>
      </dgm:t>
    </dgm:pt>
    <dgm:pt modelId="{254B40DB-86A4-4DD5-A18A-B2EC6BB4EE7F}">
      <dgm:prSet custT="1"/>
      <dgm:spPr/>
      <dgm:t>
        <a:bodyPr/>
        <a:lstStyle/>
        <a:p>
          <a:r>
            <a:rPr lang="tr-TR" sz="1800" b="1" dirty="0"/>
            <a:t>30 MAYISA KADAR BEKLE GELMEZSE 1 TEMMUZ - 09 AĞUSTOS 2024 STAJ YAPACAK ŞEKİLDE ÖZEL KURULUŞ BULMALISIN</a:t>
          </a:r>
        </a:p>
      </dgm:t>
    </dgm:pt>
    <dgm:pt modelId="{9810F653-4CE4-4CE1-B993-6FCCC17C7FDE}" type="parTrans" cxnId="{F1136812-97B9-4F83-B4B0-8254D094A299}">
      <dgm:prSet/>
      <dgm:spPr/>
      <dgm:t>
        <a:bodyPr/>
        <a:lstStyle/>
        <a:p>
          <a:endParaRPr lang="tr-TR" sz="1800"/>
        </a:p>
      </dgm:t>
    </dgm:pt>
    <dgm:pt modelId="{5DCD5D15-BF74-4E46-BA02-542034773F20}" type="sibTrans" cxnId="{F1136812-97B9-4F83-B4B0-8254D094A299}">
      <dgm:prSet/>
      <dgm:spPr/>
      <dgm:t>
        <a:bodyPr/>
        <a:lstStyle/>
        <a:p>
          <a:endParaRPr lang="tr-TR" sz="1800"/>
        </a:p>
      </dgm:t>
    </dgm:pt>
    <dgm:pt modelId="{40F745BE-E97B-4B2B-A4DB-655C77E556D7}">
      <dgm:prSet custT="1"/>
      <dgm:spPr/>
      <dgm:t>
        <a:bodyPr/>
        <a:lstStyle/>
        <a:p>
          <a:r>
            <a:rPr lang="tr-TR" sz="1800" b="1" dirty="0"/>
            <a:t>1 TEMMUZ - 09 AĞUSTOS 2024</a:t>
          </a:r>
          <a:endParaRPr lang="tr-TR" sz="1800" dirty="0"/>
        </a:p>
      </dgm:t>
    </dgm:pt>
    <dgm:pt modelId="{974BF12B-7BA0-4E18-A7DD-82D0D89BBABF}" type="parTrans" cxnId="{2B9C0690-4651-4D3C-AD2E-AC3F5122BFF9}">
      <dgm:prSet/>
      <dgm:spPr/>
      <dgm:t>
        <a:bodyPr/>
        <a:lstStyle/>
        <a:p>
          <a:endParaRPr lang="tr-TR" sz="1800"/>
        </a:p>
      </dgm:t>
    </dgm:pt>
    <dgm:pt modelId="{9F51F101-A1A7-4E71-9A91-8E79EB9D0537}" type="sibTrans" cxnId="{2B9C0690-4651-4D3C-AD2E-AC3F5122BFF9}">
      <dgm:prSet/>
      <dgm:spPr/>
      <dgm:t>
        <a:bodyPr/>
        <a:lstStyle/>
        <a:p>
          <a:endParaRPr lang="tr-TR" sz="1800"/>
        </a:p>
      </dgm:t>
    </dgm:pt>
    <dgm:pt modelId="{5B0523D8-9337-49CE-B395-FF5DEA784646}" type="pres">
      <dgm:prSet presAssocID="{B6DFBDD1-5F98-42DC-B210-03D92D37B786}" presName="Name0" presStyleCnt="0">
        <dgm:presLayoutVars>
          <dgm:dir/>
          <dgm:animLvl val="lvl"/>
          <dgm:resizeHandles/>
        </dgm:presLayoutVars>
      </dgm:prSet>
      <dgm:spPr/>
    </dgm:pt>
    <dgm:pt modelId="{5C94839B-1F9C-4E61-B6DC-C35196762232}" type="pres">
      <dgm:prSet presAssocID="{34BA309A-1C28-4F2A-BEDD-9E7DE577C71D}" presName="linNode" presStyleCnt="0"/>
      <dgm:spPr/>
    </dgm:pt>
    <dgm:pt modelId="{43739892-78BC-469B-A832-643C2DD24853}" type="pres">
      <dgm:prSet presAssocID="{34BA309A-1C28-4F2A-BEDD-9E7DE577C71D}" presName="parentShp" presStyleLbl="node1" presStyleIdx="0" presStyleCnt="4">
        <dgm:presLayoutVars>
          <dgm:bulletEnabled val="1"/>
        </dgm:presLayoutVars>
      </dgm:prSet>
      <dgm:spPr/>
    </dgm:pt>
    <dgm:pt modelId="{EF41568F-9341-4507-9219-2847F98AB107}" type="pres">
      <dgm:prSet presAssocID="{34BA309A-1C28-4F2A-BEDD-9E7DE577C71D}" presName="childShp" presStyleLbl="bgAccFollowNode1" presStyleIdx="0" presStyleCnt="4">
        <dgm:presLayoutVars>
          <dgm:bulletEnabled val="1"/>
        </dgm:presLayoutVars>
      </dgm:prSet>
      <dgm:spPr/>
    </dgm:pt>
    <dgm:pt modelId="{54640909-4CB4-4E17-90DE-9DB0459C6A03}" type="pres">
      <dgm:prSet presAssocID="{B9439B45-753A-4415-AF6A-79747619664F}" presName="spacing" presStyleCnt="0"/>
      <dgm:spPr/>
    </dgm:pt>
    <dgm:pt modelId="{201D92E7-BC58-4B3D-BF56-C8EE7C32F5BA}" type="pres">
      <dgm:prSet presAssocID="{31F53074-967D-459F-A196-CF8E3D4AC163}" presName="linNode" presStyleCnt="0"/>
      <dgm:spPr/>
    </dgm:pt>
    <dgm:pt modelId="{271C3CFF-C7F9-486F-90B4-DD5680349122}" type="pres">
      <dgm:prSet presAssocID="{31F53074-967D-459F-A196-CF8E3D4AC163}" presName="parentShp" presStyleLbl="node1" presStyleIdx="1" presStyleCnt="4">
        <dgm:presLayoutVars>
          <dgm:bulletEnabled val="1"/>
        </dgm:presLayoutVars>
      </dgm:prSet>
      <dgm:spPr/>
    </dgm:pt>
    <dgm:pt modelId="{A644C0E3-AA66-4EE5-A51E-62BF87839D1F}" type="pres">
      <dgm:prSet presAssocID="{31F53074-967D-459F-A196-CF8E3D4AC163}" presName="childShp" presStyleLbl="bgAccFollowNode1" presStyleIdx="1" presStyleCnt="4">
        <dgm:presLayoutVars>
          <dgm:bulletEnabled val="1"/>
        </dgm:presLayoutVars>
      </dgm:prSet>
      <dgm:spPr/>
    </dgm:pt>
    <dgm:pt modelId="{C2C286FC-17DA-4123-9FFD-046E5D190FFB}" type="pres">
      <dgm:prSet presAssocID="{EA668A49-CD37-49DA-9DC8-3E1AF7A50441}" presName="spacing" presStyleCnt="0"/>
      <dgm:spPr/>
    </dgm:pt>
    <dgm:pt modelId="{456E1401-0502-4305-88DF-B0A6713831CA}" type="pres">
      <dgm:prSet presAssocID="{101D1F63-9C4C-4DE7-99A9-07CB8CBE8D23}" presName="linNode" presStyleCnt="0"/>
      <dgm:spPr/>
    </dgm:pt>
    <dgm:pt modelId="{C4013158-3BCB-4CE1-84EB-13CFBC4E74CD}" type="pres">
      <dgm:prSet presAssocID="{101D1F63-9C4C-4DE7-99A9-07CB8CBE8D23}" presName="parentShp" presStyleLbl="node1" presStyleIdx="2" presStyleCnt="4">
        <dgm:presLayoutVars>
          <dgm:bulletEnabled val="1"/>
        </dgm:presLayoutVars>
      </dgm:prSet>
      <dgm:spPr/>
    </dgm:pt>
    <dgm:pt modelId="{34833366-9CA0-41CB-BB10-92E48C5EC739}" type="pres">
      <dgm:prSet presAssocID="{101D1F63-9C4C-4DE7-99A9-07CB8CBE8D23}" presName="childShp" presStyleLbl="bgAccFollowNode1" presStyleIdx="2" presStyleCnt="4">
        <dgm:presLayoutVars>
          <dgm:bulletEnabled val="1"/>
        </dgm:presLayoutVars>
      </dgm:prSet>
      <dgm:spPr/>
    </dgm:pt>
    <dgm:pt modelId="{F9D8D979-FAA4-45E5-90F1-11418DBB9B4A}" type="pres">
      <dgm:prSet presAssocID="{F36B12DA-CA91-41A7-A975-3BB301D4009D}" presName="spacing" presStyleCnt="0"/>
      <dgm:spPr/>
    </dgm:pt>
    <dgm:pt modelId="{BE93C233-8F24-48B0-92DD-30B4455EF251}" type="pres">
      <dgm:prSet presAssocID="{8A649A7D-AF61-42BF-8A3C-BE71D2892F85}" presName="linNode" presStyleCnt="0"/>
      <dgm:spPr/>
    </dgm:pt>
    <dgm:pt modelId="{78FBDDE7-7E6C-44D3-855F-5D892864EE2A}" type="pres">
      <dgm:prSet presAssocID="{8A649A7D-AF61-42BF-8A3C-BE71D2892F85}" presName="parentShp" presStyleLbl="node1" presStyleIdx="3" presStyleCnt="4">
        <dgm:presLayoutVars>
          <dgm:bulletEnabled val="1"/>
        </dgm:presLayoutVars>
      </dgm:prSet>
      <dgm:spPr/>
    </dgm:pt>
    <dgm:pt modelId="{BDD1F3D4-8A24-4A1B-86A5-A6575DD7731B}" type="pres">
      <dgm:prSet presAssocID="{8A649A7D-AF61-42BF-8A3C-BE71D2892F85}" presName="childShp" presStyleLbl="bgAccFollowNode1" presStyleIdx="3" presStyleCnt="4">
        <dgm:presLayoutVars>
          <dgm:bulletEnabled val="1"/>
        </dgm:presLayoutVars>
      </dgm:prSet>
      <dgm:spPr/>
    </dgm:pt>
  </dgm:ptLst>
  <dgm:cxnLst>
    <dgm:cxn modelId="{A2030E02-3631-4D2C-8959-0FE47DCF9FB8}" type="presOf" srcId="{7E5D1F24-C0E9-46D9-86A4-33D06E63D03E}" destId="{EF41568F-9341-4507-9219-2847F98AB107}" srcOrd="0" destOrd="0" presId="urn:microsoft.com/office/officeart/2005/8/layout/vList6"/>
    <dgm:cxn modelId="{F1136812-97B9-4F83-B4B0-8254D094A299}" srcId="{8A649A7D-AF61-42BF-8A3C-BE71D2892F85}" destId="{254B40DB-86A4-4DD5-A18A-B2EC6BB4EE7F}" srcOrd="0" destOrd="0" parTransId="{9810F653-4CE4-4CE1-B993-6FCCC17C7FDE}" sibTransId="{5DCD5D15-BF74-4E46-BA02-542034773F20}"/>
    <dgm:cxn modelId="{6886AB1F-2236-48C6-ABBA-A1FF0EB6C03B}" type="presOf" srcId="{101D1F63-9C4C-4DE7-99A9-07CB8CBE8D23}" destId="{C4013158-3BCB-4CE1-84EB-13CFBC4E74CD}" srcOrd="0" destOrd="0" presId="urn:microsoft.com/office/officeart/2005/8/layout/vList6"/>
    <dgm:cxn modelId="{EA5B3323-29C3-4077-A557-0DFBCCCCBC29}" type="presOf" srcId="{8A649A7D-AF61-42BF-8A3C-BE71D2892F85}" destId="{78FBDDE7-7E6C-44D3-855F-5D892864EE2A}" srcOrd="0" destOrd="0" presId="urn:microsoft.com/office/officeart/2005/8/layout/vList6"/>
    <dgm:cxn modelId="{A598B128-72F8-4F7E-8ECD-0723C7D392D0}" type="presOf" srcId="{254B40DB-86A4-4DD5-A18A-B2EC6BB4EE7F}" destId="{BDD1F3D4-8A24-4A1B-86A5-A6575DD7731B}" srcOrd="0" destOrd="0" presId="urn:microsoft.com/office/officeart/2005/8/layout/vList6"/>
    <dgm:cxn modelId="{E5519140-2A1B-468D-9BA7-497269B84F85}" srcId="{B6DFBDD1-5F98-42DC-B210-03D92D37B786}" destId="{34BA309A-1C28-4F2A-BEDD-9E7DE577C71D}" srcOrd="0" destOrd="0" parTransId="{BF5E8617-2707-44E5-8C88-45D6DA1B4EEB}" sibTransId="{B9439B45-753A-4415-AF6A-79747619664F}"/>
    <dgm:cxn modelId="{08A38143-4BF9-4A84-A590-49540CEB8710}" type="presOf" srcId="{34BA309A-1C28-4F2A-BEDD-9E7DE577C71D}" destId="{43739892-78BC-469B-A832-643C2DD24853}" srcOrd="0" destOrd="0" presId="urn:microsoft.com/office/officeart/2005/8/layout/vList6"/>
    <dgm:cxn modelId="{647F5D4F-E2E6-4DCC-85FE-1F21832E0A53}" type="presOf" srcId="{2140D52E-E94C-4D6D-87FD-707047C5C376}" destId="{A644C0E3-AA66-4EE5-A51E-62BF87839D1F}" srcOrd="0" destOrd="0" presId="urn:microsoft.com/office/officeart/2005/8/layout/vList6"/>
    <dgm:cxn modelId="{2160FF72-BC96-4AAA-8E0C-12F752A6C147}" type="presOf" srcId="{B6DFBDD1-5F98-42DC-B210-03D92D37B786}" destId="{5B0523D8-9337-49CE-B395-FF5DEA784646}" srcOrd="0" destOrd="0" presId="urn:microsoft.com/office/officeart/2005/8/layout/vList6"/>
    <dgm:cxn modelId="{4AD8AB78-31A5-4884-B407-0BCC4FCC13FA}" srcId="{B6DFBDD1-5F98-42DC-B210-03D92D37B786}" destId="{31F53074-967D-459F-A196-CF8E3D4AC163}" srcOrd="1" destOrd="0" parTransId="{C4E0C8A0-FB7D-4960-ABEE-0D2F7E7564F3}" sibTransId="{EA668A49-CD37-49DA-9DC8-3E1AF7A50441}"/>
    <dgm:cxn modelId="{BBAE6F8E-7897-4C03-ABCE-3EA83A843A31}" srcId="{34BA309A-1C28-4F2A-BEDD-9E7DE577C71D}" destId="{7E5D1F24-C0E9-46D9-86A4-33D06E63D03E}" srcOrd="0" destOrd="0" parTransId="{B17BCBA3-422A-4786-8F45-A4BFE43681D4}" sibTransId="{FC210F48-F17D-4DD2-9E49-F9B85BE61587}"/>
    <dgm:cxn modelId="{2B9C0690-4651-4D3C-AD2E-AC3F5122BFF9}" srcId="{101D1F63-9C4C-4DE7-99A9-07CB8CBE8D23}" destId="{40F745BE-E97B-4B2B-A4DB-655C77E556D7}" srcOrd="0" destOrd="0" parTransId="{974BF12B-7BA0-4E18-A7DD-82D0D89BBABF}" sibTransId="{9F51F101-A1A7-4E71-9A91-8E79EB9D0537}"/>
    <dgm:cxn modelId="{D493DCA4-168D-4EB5-8C4C-23258713BECD}" srcId="{B6DFBDD1-5F98-42DC-B210-03D92D37B786}" destId="{8A649A7D-AF61-42BF-8A3C-BE71D2892F85}" srcOrd="3" destOrd="0" parTransId="{066FB850-043D-4678-82FF-C94222B36075}" sibTransId="{7CF2DF9F-F625-4432-B1FD-8DC980BCD8D7}"/>
    <dgm:cxn modelId="{86A7E8A6-B94F-4396-9939-9257F831B6D4}" srcId="{B6DFBDD1-5F98-42DC-B210-03D92D37B786}" destId="{101D1F63-9C4C-4DE7-99A9-07CB8CBE8D23}" srcOrd="2" destOrd="0" parTransId="{BE0F9BCD-B1B5-4D83-9AA4-F26D87F62B57}" sibTransId="{F36B12DA-CA91-41A7-A975-3BB301D4009D}"/>
    <dgm:cxn modelId="{34CFFDDD-892B-49C3-82B6-CEF19B58AFEF}" type="presOf" srcId="{31F53074-967D-459F-A196-CF8E3D4AC163}" destId="{271C3CFF-C7F9-486F-90B4-DD5680349122}" srcOrd="0" destOrd="0" presId="urn:microsoft.com/office/officeart/2005/8/layout/vList6"/>
    <dgm:cxn modelId="{9B530AE2-A87B-48E8-AB88-5419457C926F}" srcId="{31F53074-967D-459F-A196-CF8E3D4AC163}" destId="{2140D52E-E94C-4D6D-87FD-707047C5C376}" srcOrd="0" destOrd="0" parTransId="{9BD320A2-37E4-4D57-A014-5A7D1BA24658}" sibTransId="{250DE808-644D-49FB-B1DE-BE11EE365E39}"/>
    <dgm:cxn modelId="{C822C7F1-8F41-411A-9199-1C161260A9A6}" type="presOf" srcId="{40F745BE-E97B-4B2B-A4DB-655C77E556D7}" destId="{34833366-9CA0-41CB-BB10-92E48C5EC739}" srcOrd="0" destOrd="0" presId="urn:microsoft.com/office/officeart/2005/8/layout/vList6"/>
    <dgm:cxn modelId="{526329E5-AAF8-44EB-9115-5F2F230F8FF2}" type="presParOf" srcId="{5B0523D8-9337-49CE-B395-FF5DEA784646}" destId="{5C94839B-1F9C-4E61-B6DC-C35196762232}" srcOrd="0" destOrd="0" presId="urn:microsoft.com/office/officeart/2005/8/layout/vList6"/>
    <dgm:cxn modelId="{6140E893-E21B-426F-B788-6C4396A79AED}" type="presParOf" srcId="{5C94839B-1F9C-4E61-B6DC-C35196762232}" destId="{43739892-78BC-469B-A832-643C2DD24853}" srcOrd="0" destOrd="0" presId="urn:microsoft.com/office/officeart/2005/8/layout/vList6"/>
    <dgm:cxn modelId="{643DD356-D39E-4FAE-84DC-0F7A31A58B1E}" type="presParOf" srcId="{5C94839B-1F9C-4E61-B6DC-C35196762232}" destId="{EF41568F-9341-4507-9219-2847F98AB107}" srcOrd="1" destOrd="0" presId="urn:microsoft.com/office/officeart/2005/8/layout/vList6"/>
    <dgm:cxn modelId="{E36BA81C-4507-4DA2-8374-A02E8D37FB99}" type="presParOf" srcId="{5B0523D8-9337-49CE-B395-FF5DEA784646}" destId="{54640909-4CB4-4E17-90DE-9DB0459C6A03}" srcOrd="1" destOrd="0" presId="urn:microsoft.com/office/officeart/2005/8/layout/vList6"/>
    <dgm:cxn modelId="{5D7AFEDD-0DA6-441E-8783-43E6B7D1AFF1}" type="presParOf" srcId="{5B0523D8-9337-49CE-B395-FF5DEA784646}" destId="{201D92E7-BC58-4B3D-BF56-C8EE7C32F5BA}" srcOrd="2" destOrd="0" presId="urn:microsoft.com/office/officeart/2005/8/layout/vList6"/>
    <dgm:cxn modelId="{5A2F5B5E-0D15-4310-B0C4-42A8B6731CF9}" type="presParOf" srcId="{201D92E7-BC58-4B3D-BF56-C8EE7C32F5BA}" destId="{271C3CFF-C7F9-486F-90B4-DD5680349122}" srcOrd="0" destOrd="0" presId="urn:microsoft.com/office/officeart/2005/8/layout/vList6"/>
    <dgm:cxn modelId="{7A05A412-18ED-46CD-A523-E8273541AB6D}" type="presParOf" srcId="{201D92E7-BC58-4B3D-BF56-C8EE7C32F5BA}" destId="{A644C0E3-AA66-4EE5-A51E-62BF87839D1F}" srcOrd="1" destOrd="0" presId="urn:microsoft.com/office/officeart/2005/8/layout/vList6"/>
    <dgm:cxn modelId="{D6E2C25F-13C6-4780-AD2F-2554A2A20456}" type="presParOf" srcId="{5B0523D8-9337-49CE-B395-FF5DEA784646}" destId="{C2C286FC-17DA-4123-9FFD-046E5D190FFB}" srcOrd="3" destOrd="0" presId="urn:microsoft.com/office/officeart/2005/8/layout/vList6"/>
    <dgm:cxn modelId="{25CF42FD-7DF4-4E0C-BE5E-89E83E7DE277}" type="presParOf" srcId="{5B0523D8-9337-49CE-B395-FF5DEA784646}" destId="{456E1401-0502-4305-88DF-B0A6713831CA}" srcOrd="4" destOrd="0" presId="urn:microsoft.com/office/officeart/2005/8/layout/vList6"/>
    <dgm:cxn modelId="{B7C11D18-E8C6-49FD-80D8-2EC2CB909420}" type="presParOf" srcId="{456E1401-0502-4305-88DF-B0A6713831CA}" destId="{C4013158-3BCB-4CE1-84EB-13CFBC4E74CD}" srcOrd="0" destOrd="0" presId="urn:microsoft.com/office/officeart/2005/8/layout/vList6"/>
    <dgm:cxn modelId="{A1C4B205-24FD-4E9B-92DC-045F40B2A239}" type="presParOf" srcId="{456E1401-0502-4305-88DF-B0A6713831CA}" destId="{34833366-9CA0-41CB-BB10-92E48C5EC739}" srcOrd="1" destOrd="0" presId="urn:microsoft.com/office/officeart/2005/8/layout/vList6"/>
    <dgm:cxn modelId="{990F4E58-45F1-42BB-97F8-66647D1FF002}" type="presParOf" srcId="{5B0523D8-9337-49CE-B395-FF5DEA784646}" destId="{F9D8D979-FAA4-45E5-90F1-11418DBB9B4A}" srcOrd="5" destOrd="0" presId="urn:microsoft.com/office/officeart/2005/8/layout/vList6"/>
    <dgm:cxn modelId="{24214768-A14C-4834-9299-A047B5AD57B2}" type="presParOf" srcId="{5B0523D8-9337-49CE-B395-FF5DEA784646}" destId="{BE93C233-8F24-48B0-92DD-30B4455EF251}" srcOrd="6" destOrd="0" presId="urn:microsoft.com/office/officeart/2005/8/layout/vList6"/>
    <dgm:cxn modelId="{65257EFD-703C-461B-8ABA-07BB52CE0EA1}" type="presParOf" srcId="{BE93C233-8F24-48B0-92DD-30B4455EF251}" destId="{78FBDDE7-7E6C-44D3-855F-5D892864EE2A}" srcOrd="0" destOrd="0" presId="urn:microsoft.com/office/officeart/2005/8/layout/vList6"/>
    <dgm:cxn modelId="{28AF1FEE-9988-4C56-83B5-162239D213AA}" type="presParOf" srcId="{BE93C233-8F24-48B0-92DD-30B4455EF251}" destId="{BDD1F3D4-8A24-4A1B-86A5-A6575DD7731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1568F-9341-4507-9219-2847F98AB107}">
      <dsp:nvSpPr>
        <dsp:cNvPr id="0" name=""/>
        <dsp:cNvSpPr/>
      </dsp:nvSpPr>
      <dsp:spPr>
        <a:xfrm>
          <a:off x="3283564" y="1729"/>
          <a:ext cx="4925347" cy="1372371"/>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tr-TR" sz="2400" b="1" kern="1200" dirty="0"/>
            <a:t>1 TEMMUZ - 9 AĞUSTOS</a:t>
          </a:r>
        </a:p>
      </dsp:txBody>
      <dsp:txXfrm>
        <a:off x="3283564" y="173275"/>
        <a:ext cx="4410708" cy="1029279"/>
      </dsp:txXfrm>
    </dsp:sp>
    <dsp:sp modelId="{43739892-78BC-469B-A832-643C2DD24853}">
      <dsp:nvSpPr>
        <dsp:cNvPr id="0" name=""/>
        <dsp:cNvSpPr/>
      </dsp:nvSpPr>
      <dsp:spPr>
        <a:xfrm>
          <a:off x="0" y="1729"/>
          <a:ext cx="3283564" cy="1372371"/>
        </a:xfrm>
        <a:prstGeom prst="roundRect">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r-TR" sz="2000" b="1" kern="1200" dirty="0"/>
            <a:t>CB KARİYER KAPISI STAJ PROGRAMI DIŞINDA YAPACAK OLANLAR</a:t>
          </a:r>
        </a:p>
      </dsp:txBody>
      <dsp:txXfrm>
        <a:off x="66994" y="68723"/>
        <a:ext cx="3149576" cy="1238383"/>
      </dsp:txXfrm>
    </dsp:sp>
    <dsp:sp modelId="{A644C0E3-AA66-4EE5-A51E-62BF87839D1F}">
      <dsp:nvSpPr>
        <dsp:cNvPr id="0" name=""/>
        <dsp:cNvSpPr/>
      </dsp:nvSpPr>
      <dsp:spPr>
        <a:xfrm>
          <a:off x="3283564" y="1511338"/>
          <a:ext cx="4925347" cy="1372371"/>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tr-TR" sz="1400" b="1" kern="1200" dirty="0"/>
            <a:t>GENİŞ ARALIK VERİLMİŞSE 1 TEMMUZ - 9 AĞUSTOS</a:t>
          </a:r>
        </a:p>
        <a:p>
          <a:pPr marL="114300" lvl="1" indent="-114300" algn="l" defTabSz="622300">
            <a:lnSpc>
              <a:spcPct val="90000"/>
            </a:lnSpc>
            <a:spcBef>
              <a:spcPct val="0"/>
            </a:spcBef>
            <a:spcAft>
              <a:spcPct val="15000"/>
            </a:spcAft>
            <a:buChar char="•"/>
          </a:pPr>
          <a:r>
            <a:rPr lang="tr-TR" sz="1400" b="1" kern="1200" dirty="0"/>
            <a:t>UYMAYAN TARİHLE TEKLİF GELMİŞSE 1.TEKLİF TARİH NEDENİYLE REDDEDİLİP KOMİSYONLA GÖRÜŞÜLEBİLİR.</a:t>
          </a:r>
        </a:p>
      </dsp:txBody>
      <dsp:txXfrm>
        <a:off x="3283564" y="1682884"/>
        <a:ext cx="4410708" cy="1029279"/>
      </dsp:txXfrm>
    </dsp:sp>
    <dsp:sp modelId="{271C3CFF-C7F9-486F-90B4-DD5680349122}">
      <dsp:nvSpPr>
        <dsp:cNvPr id="0" name=""/>
        <dsp:cNvSpPr/>
      </dsp:nvSpPr>
      <dsp:spPr>
        <a:xfrm>
          <a:off x="0" y="1511338"/>
          <a:ext cx="3283564" cy="1372371"/>
        </a:xfrm>
        <a:prstGeom prst="roundRect">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r-TR" sz="2000" b="1" kern="1200" dirty="0"/>
            <a:t>CİGH KARİYER KAPISI 2.TEKLİFE UYMAK ZORUNDA</a:t>
          </a:r>
        </a:p>
      </dsp:txBody>
      <dsp:txXfrm>
        <a:off x="66994" y="1578332"/>
        <a:ext cx="3149576" cy="1238383"/>
      </dsp:txXfrm>
    </dsp:sp>
    <dsp:sp modelId="{34833366-9CA0-41CB-BB10-92E48C5EC739}">
      <dsp:nvSpPr>
        <dsp:cNvPr id="0" name=""/>
        <dsp:cNvSpPr/>
      </dsp:nvSpPr>
      <dsp:spPr>
        <a:xfrm>
          <a:off x="3283564" y="3020946"/>
          <a:ext cx="4925347" cy="1372371"/>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tr-TR" sz="2400" b="1" kern="1200" dirty="0"/>
            <a:t>1 TEMMUZ -9 AĞUSTOS</a:t>
          </a:r>
          <a:endParaRPr lang="tr-TR" sz="2400" kern="1200" dirty="0"/>
        </a:p>
      </dsp:txBody>
      <dsp:txXfrm>
        <a:off x="3283564" y="3192492"/>
        <a:ext cx="4410708" cy="1029279"/>
      </dsp:txXfrm>
    </dsp:sp>
    <dsp:sp modelId="{C4013158-3BCB-4CE1-84EB-13CFBC4E74CD}">
      <dsp:nvSpPr>
        <dsp:cNvPr id="0" name=""/>
        <dsp:cNvSpPr/>
      </dsp:nvSpPr>
      <dsp:spPr>
        <a:xfrm>
          <a:off x="0" y="3020946"/>
          <a:ext cx="3283564" cy="1372371"/>
        </a:xfrm>
        <a:prstGeom prst="roundRect">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bg1"/>
              </a:solidFill>
              <a:latin typeface="Calibri"/>
            </a:rPr>
            <a:t>CB KARİYER KAPISINDAN GELEN TEKLİFİN TARİH ARALIĞI </a:t>
          </a:r>
          <a:r>
            <a:rPr lang="tr-TR" sz="2000" b="1" u="sng" kern="1200" dirty="0">
              <a:solidFill>
                <a:schemeClr val="bg1"/>
              </a:solidFill>
              <a:latin typeface="Calibri"/>
            </a:rPr>
            <a:t>GENİŞ TUTULMUŞSA </a:t>
          </a:r>
          <a:endParaRPr lang="tr-TR" sz="2000" b="1" u="sng" kern="1200" dirty="0">
            <a:solidFill>
              <a:schemeClr val="bg1"/>
            </a:solidFill>
          </a:endParaRPr>
        </a:p>
      </dsp:txBody>
      <dsp:txXfrm>
        <a:off x="66994" y="3087940"/>
        <a:ext cx="3149576" cy="1238383"/>
      </dsp:txXfrm>
    </dsp:sp>
    <dsp:sp modelId="{BDD1F3D4-8A24-4A1B-86A5-A6575DD7731B}">
      <dsp:nvSpPr>
        <dsp:cNvPr id="0" name=""/>
        <dsp:cNvSpPr/>
      </dsp:nvSpPr>
      <dsp:spPr>
        <a:xfrm>
          <a:off x="3283564" y="4530554"/>
          <a:ext cx="4925347" cy="1372371"/>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tr-TR" sz="1400" b="1" kern="1200" dirty="0"/>
            <a:t>30 MAYISA KADAR BEKLE GELMEZSE 1 TEMMUZ-9 AĞUSTOS ARASI İÇİN ÖZEL KURULUŞ BUL</a:t>
          </a:r>
          <a:r>
            <a:rPr lang="tr-TR" sz="1400" b="1" kern="1200" dirty="0">
              <a:sym typeface="Wingdings" panose="05000000000000000000" pitchFamily="2" charset="2"/>
            </a:rPr>
            <a:t> 1 TEMMUZDAN ÖNCE TEKLİF GELİRSE 1 TEMMUZ BAŞLAMA TARİHİ OLACAK ŞEKİLDE BELGENİ YENİLEYEBİLİRSİN.</a:t>
          </a:r>
          <a:endParaRPr lang="tr-TR" sz="1400" b="1" kern="1200" dirty="0"/>
        </a:p>
      </dsp:txBody>
      <dsp:txXfrm>
        <a:off x="3283564" y="4702100"/>
        <a:ext cx="4410708" cy="1029279"/>
      </dsp:txXfrm>
    </dsp:sp>
    <dsp:sp modelId="{78FBDDE7-7E6C-44D3-855F-5D892864EE2A}">
      <dsp:nvSpPr>
        <dsp:cNvPr id="0" name=""/>
        <dsp:cNvSpPr/>
      </dsp:nvSpPr>
      <dsp:spPr>
        <a:xfrm>
          <a:off x="0" y="4530554"/>
          <a:ext cx="3283564" cy="1372371"/>
        </a:xfrm>
        <a:prstGeom prst="roundRect">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r-TR" sz="2000" b="1" kern="1200" dirty="0"/>
            <a:t>TEKLİF GELMYEN ÖĞRENCİLER</a:t>
          </a:r>
        </a:p>
      </dsp:txBody>
      <dsp:txXfrm>
        <a:off x="66994" y="4597548"/>
        <a:ext cx="3149576" cy="1238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1568F-9341-4507-9219-2847F98AB107}">
      <dsp:nvSpPr>
        <dsp:cNvPr id="0" name=""/>
        <dsp:cNvSpPr/>
      </dsp:nvSpPr>
      <dsp:spPr>
        <a:xfrm>
          <a:off x="3053139" y="1329"/>
          <a:ext cx="4579708" cy="1054382"/>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tr-TR" sz="1800" b="1" kern="1200" dirty="0"/>
            <a:t>1 TEMMUZ - 09 AĞUSTOS 2024	</a:t>
          </a:r>
        </a:p>
      </dsp:txBody>
      <dsp:txXfrm>
        <a:off x="3053139" y="133127"/>
        <a:ext cx="4184315" cy="790786"/>
      </dsp:txXfrm>
    </dsp:sp>
    <dsp:sp modelId="{43739892-78BC-469B-A832-643C2DD24853}">
      <dsp:nvSpPr>
        <dsp:cNvPr id="0" name=""/>
        <dsp:cNvSpPr/>
      </dsp:nvSpPr>
      <dsp:spPr>
        <a:xfrm>
          <a:off x="0" y="1329"/>
          <a:ext cx="3053139" cy="1054382"/>
        </a:xfrm>
        <a:prstGeom prst="roundRect">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1" kern="1200" dirty="0"/>
            <a:t>CB KARİYER KAPISI STAJ PROGRAMI DIŞI</a:t>
          </a:r>
        </a:p>
      </dsp:txBody>
      <dsp:txXfrm>
        <a:off x="51471" y="52800"/>
        <a:ext cx="2950197" cy="951440"/>
      </dsp:txXfrm>
    </dsp:sp>
    <dsp:sp modelId="{A644C0E3-AA66-4EE5-A51E-62BF87839D1F}">
      <dsp:nvSpPr>
        <dsp:cNvPr id="0" name=""/>
        <dsp:cNvSpPr/>
      </dsp:nvSpPr>
      <dsp:spPr>
        <a:xfrm>
          <a:off x="3053139" y="1161149"/>
          <a:ext cx="4579708" cy="1054382"/>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tr-TR" sz="1800" b="1" kern="1200" dirty="0"/>
            <a:t>GENİŞ ARALIK VERİLMİŞSE 1 TEMMUZ - 09 AĞUSTOS 2024</a:t>
          </a:r>
        </a:p>
      </dsp:txBody>
      <dsp:txXfrm>
        <a:off x="3053139" y="1292947"/>
        <a:ext cx="4184315" cy="790786"/>
      </dsp:txXfrm>
    </dsp:sp>
    <dsp:sp modelId="{271C3CFF-C7F9-486F-90B4-DD5680349122}">
      <dsp:nvSpPr>
        <dsp:cNvPr id="0" name=""/>
        <dsp:cNvSpPr/>
      </dsp:nvSpPr>
      <dsp:spPr>
        <a:xfrm>
          <a:off x="0" y="1161149"/>
          <a:ext cx="3053139" cy="1054382"/>
        </a:xfrm>
        <a:prstGeom prst="roundRect">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1" kern="1200" dirty="0"/>
            <a:t>CİGH TEKLİFE UYMAK ZORUNDA</a:t>
          </a:r>
        </a:p>
      </dsp:txBody>
      <dsp:txXfrm>
        <a:off x="51471" y="1212620"/>
        <a:ext cx="2950197" cy="951440"/>
      </dsp:txXfrm>
    </dsp:sp>
    <dsp:sp modelId="{34833366-9CA0-41CB-BB10-92E48C5EC739}">
      <dsp:nvSpPr>
        <dsp:cNvPr id="0" name=""/>
        <dsp:cNvSpPr/>
      </dsp:nvSpPr>
      <dsp:spPr>
        <a:xfrm>
          <a:off x="3053139" y="2320970"/>
          <a:ext cx="4579708" cy="1054382"/>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tr-TR" sz="1800" b="1" kern="1200" dirty="0"/>
            <a:t>1 TEMMUZ - 09 AĞUSTOS 2024</a:t>
          </a:r>
          <a:endParaRPr lang="tr-TR" sz="1800" kern="1200" dirty="0"/>
        </a:p>
      </dsp:txBody>
      <dsp:txXfrm>
        <a:off x="3053139" y="2452768"/>
        <a:ext cx="4184315" cy="790786"/>
      </dsp:txXfrm>
    </dsp:sp>
    <dsp:sp modelId="{C4013158-3BCB-4CE1-84EB-13CFBC4E74CD}">
      <dsp:nvSpPr>
        <dsp:cNvPr id="0" name=""/>
        <dsp:cNvSpPr/>
      </dsp:nvSpPr>
      <dsp:spPr>
        <a:xfrm>
          <a:off x="0" y="2320970"/>
          <a:ext cx="3053139" cy="1054382"/>
        </a:xfrm>
        <a:prstGeom prst="roundRect">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chemeClr val="bg1"/>
              </a:solidFill>
              <a:latin typeface="Calibri"/>
            </a:rPr>
            <a:t>CB KARİYER KAPISINDAN GELEN TEKLİFİN TARİH ARALIĞI </a:t>
          </a:r>
          <a:r>
            <a:rPr lang="tr-TR" sz="1800" b="1" u="sng" kern="1200" dirty="0">
              <a:solidFill>
                <a:schemeClr val="bg1"/>
              </a:solidFill>
              <a:latin typeface="Calibri"/>
            </a:rPr>
            <a:t>GENİŞ TUTULMUŞSA </a:t>
          </a:r>
          <a:endParaRPr lang="tr-TR" sz="1800" b="1" u="sng" kern="1200" dirty="0">
            <a:solidFill>
              <a:schemeClr val="bg1"/>
            </a:solidFill>
          </a:endParaRPr>
        </a:p>
      </dsp:txBody>
      <dsp:txXfrm>
        <a:off x="51471" y="2372441"/>
        <a:ext cx="2950197" cy="951440"/>
      </dsp:txXfrm>
    </dsp:sp>
    <dsp:sp modelId="{BDD1F3D4-8A24-4A1B-86A5-A6575DD7731B}">
      <dsp:nvSpPr>
        <dsp:cNvPr id="0" name=""/>
        <dsp:cNvSpPr/>
      </dsp:nvSpPr>
      <dsp:spPr>
        <a:xfrm>
          <a:off x="3053139" y="3480791"/>
          <a:ext cx="4579708" cy="1054382"/>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tr-TR" sz="1800" b="1" kern="1200" dirty="0"/>
            <a:t>30 MAYISA KADAR BEKLE GELMEZSE 1 TEMMUZ - 09 AĞUSTOS 2024 STAJ YAPACAK ŞEKİLDE ÖZEL KURULUŞ BULMALISIN</a:t>
          </a:r>
        </a:p>
      </dsp:txBody>
      <dsp:txXfrm>
        <a:off x="3053139" y="3612589"/>
        <a:ext cx="4184315" cy="790786"/>
      </dsp:txXfrm>
    </dsp:sp>
    <dsp:sp modelId="{78FBDDE7-7E6C-44D3-855F-5D892864EE2A}">
      <dsp:nvSpPr>
        <dsp:cNvPr id="0" name=""/>
        <dsp:cNvSpPr/>
      </dsp:nvSpPr>
      <dsp:spPr>
        <a:xfrm>
          <a:off x="0" y="3480791"/>
          <a:ext cx="3053139" cy="1054382"/>
        </a:xfrm>
        <a:prstGeom prst="roundRect">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1" kern="1200" dirty="0"/>
            <a:t>TEKLİF GELMEYEN ÖĞRENCİLER</a:t>
          </a:r>
        </a:p>
      </dsp:txBody>
      <dsp:txXfrm>
        <a:off x="51471" y="3532262"/>
        <a:ext cx="2950197" cy="95144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CBB42E-E16D-4E4A-A70E-F0671A6548BD}" type="datetimeFigureOut">
              <a:rPr lang="tr-TR" smtClean="0"/>
              <a:t>10.05.2024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AC205F-3E38-4AD7-8E71-DFD29C7D9D6B}" type="slidenum">
              <a:rPr lang="tr-TR" smtClean="0"/>
              <a:t>‹#›</a:t>
            </a:fld>
            <a:endParaRPr lang="tr-TR"/>
          </a:p>
        </p:txBody>
      </p:sp>
    </p:spTree>
    <p:extLst>
      <p:ext uri="{BB962C8B-B14F-4D97-AF65-F5344CB8AC3E}">
        <p14:creationId xmlns:p14="http://schemas.microsoft.com/office/powerpoint/2010/main" val="1053051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DAC205F-3E38-4AD7-8E71-DFD29C7D9D6B}" type="slidenum">
              <a:rPr lang="tr-TR" smtClean="0"/>
              <a:t>1</a:t>
            </a:fld>
            <a:endParaRPr lang="tr-TR"/>
          </a:p>
        </p:txBody>
      </p:sp>
    </p:spTree>
    <p:extLst>
      <p:ext uri="{BB962C8B-B14F-4D97-AF65-F5344CB8AC3E}">
        <p14:creationId xmlns:p14="http://schemas.microsoft.com/office/powerpoint/2010/main" val="1473867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36E72BE-1F6D-4D81-831F-BCE72394A574}" type="slidenum">
              <a:rPr lang="tr-TR" smtClean="0"/>
              <a:pPr/>
              <a:t>18</a:t>
            </a:fld>
            <a:endParaRPr lang="tr-TR"/>
          </a:p>
        </p:txBody>
      </p:sp>
    </p:spTree>
    <p:extLst>
      <p:ext uri="{BB962C8B-B14F-4D97-AF65-F5344CB8AC3E}">
        <p14:creationId xmlns:p14="http://schemas.microsoft.com/office/powerpoint/2010/main" val="2666593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302176B-0E47-46AC-8F43-DAB4B8A37D06}" type="slidenum">
              <a:rPr lang="tr-TR" smtClean="0"/>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ED87941C-805A-43A9-B659-18D236DA1922}" type="datetimeFigureOut">
              <a:rPr lang="tr-TR" smtClean="0"/>
              <a:pPr/>
              <a:t>10.05.2024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7C3267C-2206-4140-963E-8EE68318E502}" type="slidenum">
              <a:rPr lang="tr-TR" smtClean="0"/>
              <a:pPr/>
              <a:t>‹#›</a:t>
            </a:fld>
            <a:endParaRPr lang="tr-TR"/>
          </a:p>
        </p:txBody>
      </p:sp>
    </p:spTree>
    <p:extLst>
      <p:ext uri="{BB962C8B-B14F-4D97-AF65-F5344CB8AC3E}">
        <p14:creationId xmlns:p14="http://schemas.microsoft.com/office/powerpoint/2010/main" val="3102266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32314059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6147561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36487044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40245557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7831854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29886637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3480185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9" name="Metin kutusu 8"/>
          <p:cNvSpPr txBox="1"/>
          <p:nvPr userDrawn="1"/>
        </p:nvSpPr>
        <p:spPr>
          <a:xfrm>
            <a:off x="4675088" y="131008"/>
            <a:ext cx="3456384" cy="338554"/>
          </a:xfrm>
          <a:prstGeom prst="rect">
            <a:avLst/>
          </a:prstGeom>
        </p:spPr>
        <p:style>
          <a:lnRef idx="0">
            <a:schemeClr val="accent2"/>
          </a:lnRef>
          <a:fillRef idx="1002">
            <a:schemeClr val="lt2"/>
          </a:fillRef>
          <a:effectRef idx="3">
            <a:schemeClr val="accent2"/>
          </a:effectRef>
          <a:fontRef idx="minor">
            <a:schemeClr val="lt1"/>
          </a:fontRef>
        </p:style>
        <p:txBody>
          <a:bodyPr wrap="square" rtlCol="0">
            <a:spAutoFit/>
          </a:bodyPr>
          <a:lstStyle/>
          <a:p>
            <a:pPr algn="ctr"/>
            <a:r>
              <a:rPr lang="tr-TR" sz="1600" b="1" dirty="0"/>
              <a:t>Zorunlu Staj Uygulama</a:t>
            </a:r>
            <a:r>
              <a:rPr lang="tr-TR" sz="1600" b="1" baseline="0" dirty="0"/>
              <a:t> </a:t>
            </a:r>
            <a:r>
              <a:rPr lang="tr-TR" sz="1600" b="1" dirty="0"/>
              <a:t>Rehberi</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87393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31087439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9983017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8610777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44"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5C8A7-758D-49C2-AB25-DB51EA09E1C8}" type="slidenum">
              <a:rPr lang="tr-TR" smtClean="0"/>
              <a:t>‹#›</a:t>
            </a:fld>
            <a:endParaRPr lang="tr-TR"/>
          </a:p>
        </p:txBody>
      </p:sp>
    </p:spTree>
    <p:extLst>
      <p:ext uri="{BB962C8B-B14F-4D97-AF65-F5344CB8AC3E}">
        <p14:creationId xmlns:p14="http://schemas.microsoft.com/office/powerpoint/2010/main" val="26142683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mailto:amtezcan@ankara.edu.tr" TargetMode="External"/><Relationship Id="rId3" Type="http://schemas.openxmlformats.org/officeDocument/2006/relationships/hyperlink" Target="mailto:admyo@ankara.edu.tr" TargetMode="External"/><Relationship Id="rId7" Type="http://schemas.openxmlformats.org/officeDocument/2006/relationships/hyperlink" Target="mailto:eeozdemir@ankara.edu.tr" TargetMode="External"/><Relationship Id="rId2" Type="http://schemas.openxmlformats.org/officeDocument/2006/relationships/image" Target="../media/image47.gif"/><Relationship Id="rId1" Type="http://schemas.openxmlformats.org/officeDocument/2006/relationships/slideLayout" Target="../slideLayouts/slideLayout2.xml"/><Relationship Id="rId6" Type="http://schemas.openxmlformats.org/officeDocument/2006/relationships/hyperlink" Target="mailto:fbdamar@ankara.edu.tr" TargetMode="External"/><Relationship Id="rId5" Type="http://schemas.openxmlformats.org/officeDocument/2006/relationships/hyperlink" Target="mailto:pelinatilayoruk@gmail.com" TargetMode="External"/><Relationship Id="rId4" Type="http://schemas.openxmlformats.org/officeDocument/2006/relationships/hyperlink" Target="http://admyo.ankara.edu.tr/" TargetMode="External"/><Relationship Id="rId9" Type="http://schemas.openxmlformats.org/officeDocument/2006/relationships/hyperlink" Target="mailto:gturgut@ankara.edu.tr"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95536" y="2420888"/>
            <a:ext cx="7848872" cy="1702160"/>
          </a:xfrm>
        </p:spPr>
        <p:style>
          <a:lnRef idx="0">
            <a:schemeClr val="accent2"/>
          </a:lnRef>
          <a:fillRef idx="3">
            <a:schemeClr val="accent2"/>
          </a:fillRef>
          <a:effectRef idx="3">
            <a:schemeClr val="accent2"/>
          </a:effectRef>
          <a:fontRef idx="minor">
            <a:schemeClr val="lt1"/>
          </a:fontRef>
        </p:style>
        <p:txBody>
          <a:bodyPr>
            <a:noAutofit/>
          </a:bodyPr>
          <a:lstStyle/>
          <a:p>
            <a:r>
              <a:rPr lang="tr-TR" sz="4800" dirty="0"/>
              <a:t>ZORUNLU STAJ UYGULAMA REHBERİ 2024</a:t>
            </a:r>
          </a:p>
        </p:txBody>
      </p:sp>
      <p:sp>
        <p:nvSpPr>
          <p:cNvPr id="3" name="Alt Başlık 2"/>
          <p:cNvSpPr>
            <a:spLocks noGrp="1"/>
          </p:cNvSpPr>
          <p:nvPr>
            <p:ph type="subTitle" idx="1"/>
          </p:nvPr>
        </p:nvSpPr>
        <p:spPr>
          <a:xfrm>
            <a:off x="4733365" y="4421080"/>
            <a:ext cx="3367027" cy="1384184"/>
          </a:xfrm>
        </p:spPr>
        <p:txBody>
          <a:bodyPr>
            <a:noAutofit/>
          </a:bodyPr>
          <a:lstStyle/>
          <a:p>
            <a:pPr algn="ctr"/>
            <a:r>
              <a:rPr lang="tr-TR" sz="2000" b="1" dirty="0">
                <a:solidFill>
                  <a:schemeClr val="accent2">
                    <a:lumMod val="50000"/>
                  </a:schemeClr>
                </a:solidFill>
              </a:rPr>
              <a:t>ANKARA ÜNİVERSİTESİ </a:t>
            </a:r>
          </a:p>
          <a:p>
            <a:pPr algn="ctr"/>
            <a:r>
              <a:rPr lang="tr-TR" sz="2000" b="1" dirty="0">
                <a:solidFill>
                  <a:schemeClr val="accent2">
                    <a:lumMod val="50000"/>
                  </a:schemeClr>
                </a:solidFill>
              </a:rPr>
              <a:t>HUKUK FAKÜLTESİ </a:t>
            </a:r>
          </a:p>
          <a:p>
            <a:pPr algn="ctr"/>
            <a:r>
              <a:rPr lang="tr-TR" sz="2000" b="1" dirty="0">
                <a:solidFill>
                  <a:schemeClr val="accent2">
                    <a:lumMod val="50000"/>
                  </a:schemeClr>
                </a:solidFill>
              </a:rPr>
              <a:t>ADALET MESLEK </a:t>
            </a:r>
          </a:p>
          <a:p>
            <a:pPr algn="ctr"/>
            <a:r>
              <a:rPr lang="tr-TR" sz="2000" b="1" dirty="0">
                <a:solidFill>
                  <a:schemeClr val="accent2">
                    <a:lumMod val="50000"/>
                  </a:schemeClr>
                </a:solidFill>
              </a:rPr>
              <a:t>YÜKSEKOKULU</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507805"/>
            <a:ext cx="136815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476305"/>
            <a:ext cx="1399298" cy="1399298"/>
          </a:xfrm>
          <a:prstGeom prst="rect">
            <a:avLst/>
          </a:prstGeom>
        </p:spPr>
      </p:pic>
    </p:spTree>
    <p:extLst>
      <p:ext uri="{BB962C8B-B14F-4D97-AF65-F5344CB8AC3E}">
        <p14:creationId xmlns:p14="http://schemas.microsoft.com/office/powerpoint/2010/main" val="14990492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39952" y="1281716"/>
            <a:ext cx="3888432" cy="4093428"/>
          </a:xfrm>
          <a:prstGeom prst="rect">
            <a:avLst/>
          </a:prstGeom>
        </p:spPr>
        <p:txBody>
          <a:bodyPr wrap="square">
            <a:spAutoFit/>
          </a:bodyPr>
          <a:lstStyle/>
          <a:p>
            <a:r>
              <a:rPr lang="tr-TR" sz="2800" b="1" dirty="0">
                <a:solidFill>
                  <a:srgbClr val="002060"/>
                </a:solidFill>
                <a:latin typeface="Calibri"/>
              </a:rPr>
              <a:t>Avukatlık ve hukuk büroları nezdinde yapılacak stajlarda ilgili avukatın veya hukuk bürosunu oluşturan avukatların en az </a:t>
            </a:r>
            <a:r>
              <a:rPr lang="tr-TR" sz="3600" b="1" dirty="0">
                <a:solidFill>
                  <a:srgbClr val="FF0000"/>
                </a:solidFill>
                <a:latin typeface="Calibri"/>
              </a:rPr>
              <a:t>5</a:t>
            </a:r>
            <a:r>
              <a:rPr lang="tr-TR" sz="2800" b="1" dirty="0">
                <a:solidFill>
                  <a:srgbClr val="FF0000"/>
                </a:solidFill>
                <a:latin typeface="Calibri"/>
              </a:rPr>
              <a:t> yıl </a:t>
            </a:r>
            <a:r>
              <a:rPr lang="tr-TR" sz="2800" b="1" dirty="0">
                <a:solidFill>
                  <a:srgbClr val="002060"/>
                </a:solidFill>
                <a:latin typeface="Calibri"/>
              </a:rPr>
              <a:t>süreyle baro levhasına kayıtlı ve deneyimli avukat olması şarttır. </a:t>
            </a:r>
          </a:p>
        </p:txBody>
      </p:sp>
      <p:pic>
        <p:nvPicPr>
          <p:cNvPr id="6146" name="Picture 2" descr="http://www.ordutb.org.tr/admin/resimler/dikkat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88840"/>
            <a:ext cx="3381914" cy="2679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4045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75856" y="1820054"/>
            <a:ext cx="5310336" cy="2677656"/>
          </a:xfrm>
          <a:prstGeom prst="rect">
            <a:avLst/>
          </a:prstGeom>
        </p:spPr>
        <p:txBody>
          <a:bodyPr wrap="square">
            <a:spAutoFit/>
          </a:bodyPr>
          <a:lstStyle/>
          <a:p>
            <a:pPr marL="342900" indent="-342900">
              <a:buFont typeface="Arial" panose="020B0604020202020204" pitchFamily="34" charset="0"/>
              <a:buChar char="•"/>
            </a:pPr>
            <a:r>
              <a:rPr lang="tr-TR" sz="2400" b="1" dirty="0">
                <a:solidFill>
                  <a:srgbClr val="002060"/>
                </a:solidFill>
                <a:latin typeface="Calibri"/>
              </a:rPr>
              <a:t>Öğrenciler staj yapacakları yer ile </a:t>
            </a:r>
            <a:r>
              <a:rPr lang="tr-TR" sz="2400" b="1" dirty="0">
                <a:solidFill>
                  <a:srgbClr val="C00000"/>
                </a:solidFill>
                <a:latin typeface="Calibri"/>
              </a:rPr>
              <a:t>kurumu kendileri belirleyecektir. </a:t>
            </a:r>
          </a:p>
          <a:p>
            <a:pPr marL="342900" indent="-342900">
              <a:buFont typeface="Arial" panose="020B0604020202020204" pitchFamily="34" charset="0"/>
              <a:buChar char="•"/>
            </a:pPr>
            <a:r>
              <a:rPr lang="tr-TR" sz="2400" b="1" dirty="0">
                <a:solidFill>
                  <a:srgbClr val="002060"/>
                </a:solidFill>
                <a:latin typeface="Calibri"/>
              </a:rPr>
              <a:t>Stajın Ankara’da yapılması zorunluluğu yoktur, zorunlu staj uygulaması ilkelerine uygun olmak koşulu ile istenilen yer ve kurumda yapılabilmektedir. </a:t>
            </a:r>
          </a:p>
        </p:txBody>
      </p:sp>
      <p:pic>
        <p:nvPicPr>
          <p:cNvPr id="7170" name="Picture 2" descr="http://www.teoremedu.com/content/uploads/17/haber/amerika%20sta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76455"/>
            <a:ext cx="2364854" cy="2364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6455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1484784"/>
            <a:ext cx="7560840" cy="3539430"/>
          </a:xfrm>
          <a:prstGeom prst="rect">
            <a:avLst/>
          </a:prstGeom>
        </p:spPr>
        <p:txBody>
          <a:bodyPr wrap="square">
            <a:spAutoFit/>
          </a:bodyPr>
          <a:lstStyle/>
          <a:p>
            <a:pPr marL="457200" indent="-457200">
              <a:buFont typeface="Arial" panose="020B0604020202020204" pitchFamily="34" charset="0"/>
              <a:buChar char="•"/>
            </a:pPr>
            <a:r>
              <a:rPr lang="tr-TR" sz="2800" dirty="0">
                <a:solidFill>
                  <a:srgbClr val="002060"/>
                </a:solidFill>
              </a:rPr>
              <a:t>Staj için başvuru yaptığınız işyeri tarafından </a:t>
            </a:r>
            <a:r>
              <a:rPr lang="tr-TR" sz="2800" b="1" dirty="0">
                <a:solidFill>
                  <a:srgbClr val="002060"/>
                </a:solidFill>
              </a:rPr>
              <a:t>bir talep yazısı istenirse </a:t>
            </a:r>
            <a:r>
              <a:rPr lang="tr-TR" sz="2800" dirty="0">
                <a:solidFill>
                  <a:srgbClr val="002060"/>
                </a:solidFill>
              </a:rPr>
              <a:t>okul müdürü tarafından hazırlanan genel talep yazısı (EK 2) verilebilir. </a:t>
            </a:r>
          </a:p>
          <a:p>
            <a:pPr marL="457200" indent="-457200">
              <a:buFont typeface="Arial" panose="020B0604020202020204" pitchFamily="34" charset="0"/>
              <a:buChar char="•"/>
            </a:pPr>
            <a:r>
              <a:rPr lang="tr-TR" sz="2800" dirty="0">
                <a:solidFill>
                  <a:srgbClr val="002060"/>
                </a:solidFill>
              </a:rPr>
              <a:t>Bunun dışında Adalet </a:t>
            </a:r>
            <a:r>
              <a:rPr lang="tr-TR" sz="2800" dirty="0" err="1">
                <a:solidFill>
                  <a:srgbClr val="002060"/>
                </a:solidFill>
              </a:rPr>
              <a:t>MYO’nun</a:t>
            </a:r>
            <a:r>
              <a:rPr lang="tr-TR" sz="2800" dirty="0">
                <a:solidFill>
                  <a:srgbClr val="002060"/>
                </a:solidFill>
              </a:rPr>
              <a:t> staj yapılacak yeri ya da kurumu belirleme ve talep etme konusunda herhangi bir yükümlülüğü söz konusu </a:t>
            </a:r>
            <a:r>
              <a:rPr lang="tr-TR" sz="2800" b="1" u="sng" dirty="0">
                <a:solidFill>
                  <a:srgbClr val="002060"/>
                </a:solidFill>
              </a:rPr>
              <a:t>değildir.</a:t>
            </a:r>
            <a:r>
              <a:rPr lang="tr-TR" sz="2800" dirty="0">
                <a:solidFill>
                  <a:srgbClr val="002060"/>
                </a:solidFill>
              </a:rPr>
              <a:t> </a:t>
            </a:r>
          </a:p>
        </p:txBody>
      </p:sp>
    </p:spTree>
    <p:extLst>
      <p:ext uri="{BB962C8B-B14F-4D97-AF65-F5344CB8AC3E}">
        <p14:creationId xmlns:p14="http://schemas.microsoft.com/office/powerpoint/2010/main" val="1258964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2636912"/>
            <a:ext cx="6768752" cy="2677656"/>
          </a:xfrm>
          <a:prstGeom prst="rect">
            <a:avLst/>
          </a:prstGeom>
        </p:spPr>
        <p:txBody>
          <a:bodyPr wrap="square">
            <a:spAutoFit/>
          </a:bodyPr>
          <a:lstStyle/>
          <a:p>
            <a:pPr algn="ctr"/>
            <a:r>
              <a:rPr lang="tr-TR" sz="2800" b="1" dirty="0">
                <a:solidFill>
                  <a:srgbClr val="002060"/>
                </a:solidFill>
                <a:latin typeface="Calibri"/>
              </a:rPr>
              <a:t>STAJ TARİHLERİNİ </a:t>
            </a:r>
            <a:r>
              <a:rPr lang="tr-TR" sz="2800" b="1" dirty="0">
                <a:solidFill>
                  <a:srgbClr val="C00000"/>
                </a:solidFill>
                <a:latin typeface="Calibri"/>
              </a:rPr>
              <a:t>1 Temmuz - 9 Ağustos 2024 </a:t>
            </a:r>
            <a:r>
              <a:rPr lang="tr-TR" sz="2800" b="1" dirty="0">
                <a:solidFill>
                  <a:srgbClr val="002060"/>
                </a:solidFill>
                <a:latin typeface="Calibri"/>
              </a:rPr>
              <a:t>OLACAK ŞEKİLDE BELGELERİNİ DÜZENLEYEREK EKLERİYLE BİRLİKTE YÜKSEK OKULUMUZA </a:t>
            </a:r>
            <a:r>
              <a:rPr lang="tr-TR" sz="2800" b="1" dirty="0">
                <a:solidFill>
                  <a:srgbClr val="C00000"/>
                </a:solidFill>
                <a:latin typeface="Calibri"/>
              </a:rPr>
              <a:t> 5 HAZİRAN 2024 TARİHİNE  </a:t>
            </a:r>
            <a:r>
              <a:rPr lang="tr-TR" sz="2800" b="1" dirty="0">
                <a:solidFill>
                  <a:srgbClr val="002060"/>
                </a:solidFill>
                <a:latin typeface="Calibri"/>
              </a:rPr>
              <a:t>KADAR TESLİM ETMEK ZORUNDADIR. </a:t>
            </a:r>
            <a:r>
              <a:rPr lang="tr-TR" sz="2800" b="1" i="1" dirty="0">
                <a:solidFill>
                  <a:srgbClr val="FF0000"/>
                </a:solidFill>
                <a:latin typeface="Calibri"/>
              </a:rPr>
              <a:t>(Mazeret Kapsamında 5 Haziran) </a:t>
            </a:r>
            <a:endParaRPr lang="tr-TR" sz="2800" b="1" i="1" dirty="0">
              <a:solidFill>
                <a:srgbClr val="002060"/>
              </a:solidFill>
              <a:latin typeface="Calibri"/>
            </a:endParaRPr>
          </a:p>
        </p:txBody>
      </p:sp>
      <p:sp>
        <p:nvSpPr>
          <p:cNvPr id="4" name="Metin kutusu 3"/>
          <p:cNvSpPr txBox="1"/>
          <p:nvPr/>
        </p:nvSpPr>
        <p:spPr>
          <a:xfrm>
            <a:off x="752200" y="836712"/>
            <a:ext cx="7776864" cy="1384995"/>
          </a:xfrm>
          <a:prstGeom prst="rect">
            <a:avLst/>
          </a:prstGeom>
          <a:noFill/>
        </p:spPr>
        <p:txBody>
          <a:bodyPr wrap="square" rtlCol="0">
            <a:spAutoFit/>
          </a:bodyPr>
          <a:lstStyle/>
          <a:p>
            <a:pPr algn="ctr"/>
            <a:r>
              <a:rPr lang="tr-TR" sz="2800" b="1" dirty="0">
                <a:solidFill>
                  <a:srgbClr val="C00000"/>
                </a:solidFill>
              </a:rPr>
              <a:t>STAJLARINI CUMHURBAŞKANLIĞI KARİYER KAPISI KAPSAMI DIŞINDA (özelde) YAPACAK OLAN ÖĞRENCİLERİMİZ </a:t>
            </a:r>
          </a:p>
        </p:txBody>
      </p:sp>
    </p:spTree>
    <p:extLst>
      <p:ext uri="{BB962C8B-B14F-4D97-AF65-F5344CB8AC3E}">
        <p14:creationId xmlns:p14="http://schemas.microsoft.com/office/powerpoint/2010/main" val="40848132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33908" y="2348880"/>
            <a:ext cx="7413448" cy="3539430"/>
          </a:xfrm>
          <a:prstGeom prst="rect">
            <a:avLst/>
          </a:prstGeom>
        </p:spPr>
        <p:txBody>
          <a:bodyPr wrap="square">
            <a:spAutoFit/>
          </a:bodyPr>
          <a:lstStyle/>
          <a:p>
            <a:pPr marL="514350" indent="-514350" algn="ctr">
              <a:buFontTx/>
              <a:buAutoNum type="arabicPeriod"/>
            </a:pPr>
            <a:r>
              <a:rPr lang="tr-TR" sz="2800" dirty="0">
                <a:solidFill>
                  <a:srgbClr val="002060"/>
                </a:solidFill>
                <a:latin typeface="Calibri"/>
              </a:rPr>
              <a:t>TEKLİF GELDİ VE GELEN TEKLİFİN TARİH ARALIĞI GENİŞ TUTULMUŞSA STAJ TARİHLERİNİ </a:t>
            </a:r>
            <a:r>
              <a:rPr lang="tr-TR" sz="2800" dirty="0">
                <a:solidFill>
                  <a:srgbClr val="C00000"/>
                </a:solidFill>
                <a:latin typeface="Calibri"/>
              </a:rPr>
              <a:t>1 TEMMUZ-9 AĞUSTOS 2023 </a:t>
            </a:r>
            <a:r>
              <a:rPr lang="tr-TR" sz="2800" dirty="0">
                <a:solidFill>
                  <a:srgbClr val="002060"/>
                </a:solidFill>
                <a:latin typeface="Calibri"/>
              </a:rPr>
              <a:t>OLACAK ŞEKİLDE BELGELERİNİ DÜZENLEYEREK EKLERİYLE BİRLİKTE YÜKSEK OKULUMUZA </a:t>
            </a:r>
            <a:r>
              <a:rPr lang="tr-TR" sz="2800" dirty="0">
                <a:solidFill>
                  <a:srgbClr val="FF0000"/>
                </a:solidFill>
                <a:latin typeface="Calibri"/>
              </a:rPr>
              <a:t>5</a:t>
            </a:r>
            <a:r>
              <a:rPr lang="tr-TR" sz="2800" dirty="0">
                <a:solidFill>
                  <a:srgbClr val="C00000"/>
                </a:solidFill>
                <a:latin typeface="Calibri"/>
              </a:rPr>
              <a:t> HAZİRAN 2024 TARİHİNE </a:t>
            </a:r>
            <a:r>
              <a:rPr lang="tr-TR" sz="2800" dirty="0">
                <a:solidFill>
                  <a:srgbClr val="002060"/>
                </a:solidFill>
                <a:latin typeface="Calibri"/>
              </a:rPr>
              <a:t>KADAR TESLİM ETMEK ZORUNDADIR.</a:t>
            </a:r>
          </a:p>
          <a:p>
            <a:pPr algn="ctr"/>
            <a:r>
              <a:rPr lang="tr-TR" sz="2800" b="1" i="1" dirty="0">
                <a:solidFill>
                  <a:srgbClr val="FF0000"/>
                </a:solidFill>
                <a:latin typeface="Calibri"/>
              </a:rPr>
              <a:t>(Mazeret Kapsamında 5 Haziran)</a:t>
            </a:r>
            <a:endParaRPr lang="tr-TR" sz="2800" i="1" dirty="0">
              <a:solidFill>
                <a:srgbClr val="002060"/>
              </a:solidFill>
              <a:latin typeface="Calibri"/>
            </a:endParaRPr>
          </a:p>
        </p:txBody>
      </p:sp>
      <p:sp>
        <p:nvSpPr>
          <p:cNvPr id="4" name="Metin kutusu 3"/>
          <p:cNvSpPr txBox="1"/>
          <p:nvPr/>
        </p:nvSpPr>
        <p:spPr>
          <a:xfrm>
            <a:off x="752200" y="836712"/>
            <a:ext cx="7776864" cy="1384995"/>
          </a:xfrm>
          <a:prstGeom prst="rect">
            <a:avLst/>
          </a:prstGeom>
          <a:noFill/>
        </p:spPr>
        <p:txBody>
          <a:bodyPr wrap="square" rtlCol="0">
            <a:spAutoFit/>
          </a:bodyPr>
          <a:lstStyle/>
          <a:p>
            <a:pPr algn="ctr"/>
            <a:r>
              <a:rPr lang="tr-TR" sz="2800" b="1" dirty="0">
                <a:solidFill>
                  <a:srgbClr val="C00000"/>
                </a:solidFill>
              </a:rPr>
              <a:t>STAJLARINI CUMHURBAŞKANLIĞI KARİYER KAPISI KAPSAMINDA YAPACAK OLAN ÖĞRENCİLERİMİZ </a:t>
            </a:r>
          </a:p>
        </p:txBody>
      </p:sp>
    </p:spTree>
    <p:extLst>
      <p:ext uri="{BB962C8B-B14F-4D97-AF65-F5344CB8AC3E}">
        <p14:creationId xmlns:p14="http://schemas.microsoft.com/office/powerpoint/2010/main" val="3804468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33908" y="2420888"/>
            <a:ext cx="7413448" cy="3970318"/>
          </a:xfrm>
          <a:prstGeom prst="rect">
            <a:avLst/>
          </a:prstGeom>
        </p:spPr>
        <p:txBody>
          <a:bodyPr wrap="square">
            <a:spAutoFit/>
          </a:bodyPr>
          <a:lstStyle/>
          <a:p>
            <a:pPr algn="ctr"/>
            <a:r>
              <a:rPr lang="tr-TR" sz="2800" dirty="0">
                <a:solidFill>
                  <a:srgbClr val="002060"/>
                </a:solidFill>
                <a:latin typeface="Calibri"/>
              </a:rPr>
              <a:t>2. CİGH ÖĞRENCİLERİMİZ STAJLARINI SADECE CTE BÜNYESİNDE YAPMAK ZORUNLULUKLARI OLDUĞU İÇİN TEKLİF BEKLEMEK ZORUNDADIRLAR. 1 TEMMUZ 2024 BAŞLANGIÇ TARİHİ DIŞINDA BİR TEKLİF GELİRSE MUTLAKA ÖĞRENCİ İŞLERİMİZE ULAŞINIZI SİGORTA GİRİŞLERİNİZİ ETKİLEMEYECEK ŞEKİLDE BİR TARİH BELİRLEYEBİLİRSİNİZ. TEKLİF GELİR GELMEZ BAŞVURU BELGELERİNİZİ OKULA TESLİM EDİNİZ. </a:t>
            </a:r>
          </a:p>
        </p:txBody>
      </p:sp>
      <p:sp>
        <p:nvSpPr>
          <p:cNvPr id="4" name="Metin kutusu 3"/>
          <p:cNvSpPr txBox="1"/>
          <p:nvPr/>
        </p:nvSpPr>
        <p:spPr>
          <a:xfrm>
            <a:off x="752200" y="836712"/>
            <a:ext cx="7776864" cy="1384995"/>
          </a:xfrm>
          <a:prstGeom prst="rect">
            <a:avLst/>
          </a:prstGeom>
          <a:noFill/>
        </p:spPr>
        <p:txBody>
          <a:bodyPr wrap="square" rtlCol="0">
            <a:spAutoFit/>
          </a:bodyPr>
          <a:lstStyle/>
          <a:p>
            <a:pPr algn="ctr"/>
            <a:r>
              <a:rPr lang="tr-TR" sz="2800" b="1" dirty="0">
                <a:solidFill>
                  <a:srgbClr val="C00000"/>
                </a:solidFill>
              </a:rPr>
              <a:t>STAJLARINI CUMHURBAŞKANLIĞI KARİYER KAPISI KAPSAMINDA YAPACAK OLAN ÖĞRENCİLERİMİZ </a:t>
            </a:r>
          </a:p>
        </p:txBody>
      </p:sp>
    </p:spTree>
    <p:extLst>
      <p:ext uri="{BB962C8B-B14F-4D97-AF65-F5344CB8AC3E}">
        <p14:creationId xmlns:p14="http://schemas.microsoft.com/office/powerpoint/2010/main" val="131269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33908" y="2420888"/>
            <a:ext cx="7413448" cy="3539430"/>
          </a:xfrm>
          <a:prstGeom prst="rect">
            <a:avLst/>
          </a:prstGeom>
        </p:spPr>
        <p:txBody>
          <a:bodyPr wrap="square">
            <a:spAutoFit/>
          </a:bodyPr>
          <a:lstStyle/>
          <a:p>
            <a:pPr algn="ctr"/>
            <a:r>
              <a:rPr lang="tr-TR" sz="2800" dirty="0">
                <a:solidFill>
                  <a:srgbClr val="002060"/>
                </a:solidFill>
                <a:latin typeface="Calibri"/>
              </a:rPr>
              <a:t>3. TEKLİF GELMEYEN ÖĞRENCİLERİMİZ 30 MAYIS 2023 TARİHİNE KADAR TEKLİF BEKLEYİP GELMEDİĞİ TAKDİRDE STAJ TARİHLERİ </a:t>
            </a:r>
            <a:r>
              <a:rPr lang="tr-TR" sz="2800" dirty="0">
                <a:solidFill>
                  <a:srgbClr val="C00000"/>
                </a:solidFill>
                <a:latin typeface="Calibri"/>
              </a:rPr>
              <a:t>1 TEMMUZ-9 AĞUSTOS 2024 </a:t>
            </a:r>
            <a:r>
              <a:rPr lang="tr-TR" sz="2800" dirty="0">
                <a:solidFill>
                  <a:srgbClr val="002060"/>
                </a:solidFill>
                <a:latin typeface="Calibri"/>
              </a:rPr>
              <a:t>OLACAK ŞEKİLDE ÖZEL KURULUŞLARDA YAPMAK ÜZERE BAŞVURU BELGELERİNİ DÜZENLEYEREK EKLERİYLE BİRLİKTE YÜKSEK OKULUMUZA </a:t>
            </a:r>
            <a:r>
              <a:rPr lang="tr-TR" sz="2800" dirty="0">
                <a:solidFill>
                  <a:srgbClr val="C00000"/>
                </a:solidFill>
                <a:latin typeface="Calibri"/>
              </a:rPr>
              <a:t>5 HAZİRAN 2024 TARİHİNE </a:t>
            </a:r>
            <a:r>
              <a:rPr lang="tr-TR" sz="2800" dirty="0">
                <a:solidFill>
                  <a:srgbClr val="002060"/>
                </a:solidFill>
                <a:latin typeface="Calibri"/>
              </a:rPr>
              <a:t>KADAR TESLİM ETMEK ZORUNDADIR.</a:t>
            </a:r>
          </a:p>
        </p:txBody>
      </p:sp>
      <p:sp>
        <p:nvSpPr>
          <p:cNvPr id="4" name="Metin kutusu 3"/>
          <p:cNvSpPr txBox="1"/>
          <p:nvPr/>
        </p:nvSpPr>
        <p:spPr>
          <a:xfrm>
            <a:off x="752200" y="836712"/>
            <a:ext cx="7776864" cy="1384995"/>
          </a:xfrm>
          <a:prstGeom prst="rect">
            <a:avLst/>
          </a:prstGeom>
          <a:noFill/>
        </p:spPr>
        <p:txBody>
          <a:bodyPr wrap="square" rtlCol="0">
            <a:spAutoFit/>
          </a:bodyPr>
          <a:lstStyle/>
          <a:p>
            <a:pPr algn="ctr"/>
            <a:r>
              <a:rPr lang="tr-TR" sz="2800" b="1" dirty="0">
                <a:solidFill>
                  <a:srgbClr val="C00000"/>
                </a:solidFill>
              </a:rPr>
              <a:t>STAJLARINI CUMHURBAŞKANLIĞI KARİYER KAPISI KAPSAMINDA YAPACAK OLAN ÖĞRENCİLERİMİZ </a:t>
            </a:r>
          </a:p>
        </p:txBody>
      </p:sp>
    </p:spTree>
    <p:extLst>
      <p:ext uri="{BB962C8B-B14F-4D97-AF65-F5344CB8AC3E}">
        <p14:creationId xmlns:p14="http://schemas.microsoft.com/office/powerpoint/2010/main" val="16520943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65276" y="1124744"/>
            <a:ext cx="7413448" cy="5262979"/>
          </a:xfrm>
          <a:prstGeom prst="rect">
            <a:avLst/>
          </a:prstGeom>
        </p:spPr>
        <p:txBody>
          <a:bodyPr wrap="square">
            <a:spAutoFit/>
          </a:bodyPr>
          <a:lstStyle/>
          <a:p>
            <a:pPr algn="ctr"/>
            <a:r>
              <a:rPr lang="tr-TR" sz="2800" dirty="0">
                <a:solidFill>
                  <a:srgbClr val="002060"/>
                </a:solidFill>
                <a:latin typeface="Calibri"/>
              </a:rPr>
              <a:t>VAKTİNDE TEKLİF GELMEDİĞİ İÇİN 6 HAZİRANA KADAR ÖZEL BİR KURULUŞTA STAJ İÇİN BAŞVURU BELGESİ GÖNDEREN ARKADAŞLARIM</a:t>
            </a:r>
          </a:p>
          <a:p>
            <a:pPr algn="ctr"/>
            <a:r>
              <a:rPr lang="tr-TR" sz="2800" b="1" dirty="0">
                <a:solidFill>
                  <a:srgbClr val="002060"/>
                </a:solidFill>
                <a:latin typeface="Calibri"/>
              </a:rPr>
              <a:t>STAJ BAŞLAMA TARİHİNDEN ÖNCE TEKLİF GELİRSE </a:t>
            </a:r>
            <a:r>
              <a:rPr lang="tr-TR" sz="2800" dirty="0">
                <a:solidFill>
                  <a:srgbClr val="002060"/>
                </a:solidFill>
                <a:latin typeface="Calibri"/>
              </a:rPr>
              <a:t>YİNE AYNI TARİHLERE UYGUNSA </a:t>
            </a:r>
            <a:r>
              <a:rPr lang="tr-TR" sz="2800" b="1" dirty="0">
                <a:solidFill>
                  <a:srgbClr val="FF0000"/>
                </a:solidFill>
                <a:latin typeface="Calibri"/>
              </a:rPr>
              <a:t>(1 TEMMUZ-9 AĞUSTOS) </a:t>
            </a:r>
            <a:r>
              <a:rPr lang="tr-TR" sz="2800" dirty="0">
                <a:solidFill>
                  <a:srgbClr val="002060"/>
                </a:solidFill>
                <a:latin typeface="Calibri"/>
              </a:rPr>
              <a:t>TEKLİFİ KABUL EDİP YÜKSEK OKULUMUZA BİLGİ VEREREK CB KARİYER KAPISI KAPSAMINDA STAJLARINA DEVAM EDEBİLİRLER. </a:t>
            </a:r>
          </a:p>
          <a:p>
            <a:pPr algn="ctr"/>
            <a:r>
              <a:rPr lang="tr-TR" sz="2800" dirty="0">
                <a:solidFill>
                  <a:srgbClr val="002060"/>
                </a:solidFill>
                <a:latin typeface="Calibri"/>
              </a:rPr>
              <a:t>(STAJ BAŞVURU FORMLARININ YENİSİNİ YENİ KURUM İMZALARIYLA GÖNDERMELERİ YETERLİ OLACAKTIR.)</a:t>
            </a:r>
          </a:p>
        </p:txBody>
      </p:sp>
    </p:spTree>
    <p:extLst>
      <p:ext uri="{BB962C8B-B14F-4D97-AF65-F5344CB8AC3E}">
        <p14:creationId xmlns:p14="http://schemas.microsoft.com/office/powerpoint/2010/main" val="4024152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extLst>
              <p:ext uri="{D42A27DB-BD31-4B8C-83A1-F6EECF244321}">
                <p14:modId xmlns:p14="http://schemas.microsoft.com/office/powerpoint/2010/main" val="3446317169"/>
              </p:ext>
            </p:extLst>
          </p:nvPr>
        </p:nvGraphicFramePr>
        <p:xfrm>
          <a:off x="539552" y="692696"/>
          <a:ext cx="8208912"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95526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99592" y="908720"/>
            <a:ext cx="7344816" cy="646331"/>
          </a:xfrm>
          <a:prstGeom prst="rect">
            <a:avLst/>
          </a:prstGeom>
          <a:noFill/>
        </p:spPr>
        <p:txBody>
          <a:bodyPr wrap="square" rtlCol="0">
            <a:spAutoFit/>
          </a:bodyPr>
          <a:lstStyle/>
          <a:p>
            <a:pPr algn="ctr"/>
            <a:r>
              <a:rPr lang="tr-TR" sz="3600" b="1" dirty="0">
                <a:solidFill>
                  <a:schemeClr val="tx1">
                    <a:lumMod val="50000"/>
                    <a:lumOff val="50000"/>
                  </a:schemeClr>
                </a:solidFill>
              </a:rPr>
              <a:t>5. STAJ PROSEDÜRÜ - İŞLEMLERİ</a:t>
            </a:r>
          </a:p>
        </p:txBody>
      </p:sp>
      <p:sp>
        <p:nvSpPr>
          <p:cNvPr id="3" name="Dikdörtgen 2"/>
          <p:cNvSpPr/>
          <p:nvPr/>
        </p:nvSpPr>
        <p:spPr>
          <a:xfrm>
            <a:off x="899592" y="1555051"/>
            <a:ext cx="7200800" cy="707886"/>
          </a:xfrm>
          <a:prstGeom prst="rect">
            <a:avLst/>
          </a:prstGeom>
        </p:spPr>
        <p:txBody>
          <a:bodyPr wrap="square">
            <a:spAutoFit/>
          </a:bodyPr>
          <a:lstStyle/>
          <a:p>
            <a:r>
              <a:rPr lang="tr-TR" dirty="0"/>
              <a:t>	</a:t>
            </a:r>
            <a:r>
              <a:rPr lang="tr-TR" sz="2000" b="1" dirty="0">
                <a:solidFill>
                  <a:srgbClr val="002060"/>
                </a:solidFill>
                <a:latin typeface="Calibri"/>
              </a:rPr>
              <a:t>Öğrenciler stajlarını Staj Uygulama Kurulunca belirlenen Uygulama takvimine göre yapmak zorundadırlar. </a:t>
            </a:r>
          </a:p>
        </p:txBody>
      </p:sp>
      <p:graphicFrame>
        <p:nvGraphicFramePr>
          <p:cNvPr id="4" name="Tablo 3"/>
          <p:cNvGraphicFramePr>
            <a:graphicFrameLocks noGrp="1"/>
          </p:cNvGraphicFramePr>
          <p:nvPr>
            <p:extLst>
              <p:ext uri="{D42A27DB-BD31-4B8C-83A1-F6EECF244321}">
                <p14:modId xmlns:p14="http://schemas.microsoft.com/office/powerpoint/2010/main" val="2294060052"/>
              </p:ext>
            </p:extLst>
          </p:nvPr>
        </p:nvGraphicFramePr>
        <p:xfrm>
          <a:off x="467544" y="2420888"/>
          <a:ext cx="8280920" cy="4157869"/>
        </p:xfrm>
        <a:graphic>
          <a:graphicData uri="http://schemas.openxmlformats.org/drawingml/2006/table">
            <a:tbl>
              <a:tblPr firstRow="1" firstCol="1" bandRow="1">
                <a:tableStyleId>{21E4AEA4-8DFA-4A89-87EB-49C32662AFE0}</a:tableStyleId>
              </a:tblPr>
              <a:tblGrid>
                <a:gridCol w="151216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5184576">
                  <a:extLst>
                    <a:ext uri="{9D8B030D-6E8A-4147-A177-3AD203B41FA5}">
                      <a16:colId xmlns:a16="http://schemas.microsoft.com/office/drawing/2014/main" val="20002"/>
                    </a:ext>
                  </a:extLst>
                </a:gridCol>
              </a:tblGrid>
              <a:tr h="299582">
                <a:tc>
                  <a:txBody>
                    <a:bodyPr/>
                    <a:lstStyle/>
                    <a:p>
                      <a:pPr algn="just">
                        <a:lnSpc>
                          <a:spcPct val="115000"/>
                        </a:lnSpc>
                        <a:spcAft>
                          <a:spcPts val="1000"/>
                        </a:spcAft>
                      </a:pPr>
                      <a:r>
                        <a:rPr lang="tr-TR" sz="1800" b="1" kern="1200" dirty="0">
                          <a:solidFill>
                            <a:srgbClr val="002060"/>
                          </a:solidFill>
                          <a:latin typeface="Calibri"/>
                          <a:ea typeface="+mn-ea"/>
                          <a:cs typeface="+mn-cs"/>
                        </a:rPr>
                        <a:t>İşlem</a:t>
                      </a:r>
                    </a:p>
                  </a:txBody>
                  <a:tcPr marL="68580" marR="68580" marT="0" marB="0"/>
                </a:tc>
                <a:tc>
                  <a:txBody>
                    <a:bodyPr/>
                    <a:lstStyle/>
                    <a:p>
                      <a:pPr algn="ctr">
                        <a:lnSpc>
                          <a:spcPct val="115000"/>
                        </a:lnSpc>
                        <a:spcAft>
                          <a:spcPts val="1000"/>
                        </a:spcAft>
                      </a:pPr>
                      <a:r>
                        <a:rPr lang="tr-TR" sz="1800" b="1" kern="1200">
                          <a:solidFill>
                            <a:srgbClr val="002060"/>
                          </a:solidFill>
                          <a:latin typeface="Calibri"/>
                          <a:ea typeface="+mn-ea"/>
                          <a:cs typeface="+mn-cs"/>
                        </a:rPr>
                        <a:t>Tarih</a:t>
                      </a:r>
                    </a:p>
                  </a:txBody>
                  <a:tcPr marL="68580" marR="68580" marT="0" marB="0" anchor="ctr"/>
                </a:tc>
                <a:tc>
                  <a:txBody>
                    <a:bodyPr/>
                    <a:lstStyle/>
                    <a:p>
                      <a:pPr algn="just">
                        <a:lnSpc>
                          <a:spcPct val="115000"/>
                        </a:lnSpc>
                        <a:spcAft>
                          <a:spcPts val="1000"/>
                        </a:spcAft>
                      </a:pPr>
                      <a:r>
                        <a:rPr lang="tr-TR" sz="1800" b="1" kern="1200" dirty="0">
                          <a:solidFill>
                            <a:srgbClr val="002060"/>
                          </a:solidFill>
                          <a:latin typeface="Calibri"/>
                          <a:ea typeface="+mn-ea"/>
                          <a:cs typeface="+mn-cs"/>
                        </a:rPr>
                        <a:t>Açıklama</a:t>
                      </a:r>
                    </a:p>
                  </a:txBody>
                  <a:tcPr marL="68580" marR="68580" marT="0" marB="0"/>
                </a:tc>
                <a:extLst>
                  <a:ext uri="{0D108BD9-81ED-4DB2-BD59-A6C34878D82A}">
                    <a16:rowId xmlns:a16="http://schemas.microsoft.com/office/drawing/2014/main" val="10000"/>
                  </a:ext>
                </a:extLst>
              </a:tr>
              <a:tr h="3858287">
                <a:tc>
                  <a:txBody>
                    <a:bodyPr/>
                    <a:lstStyle/>
                    <a:p>
                      <a:pPr algn="l">
                        <a:lnSpc>
                          <a:spcPct val="115000"/>
                        </a:lnSpc>
                        <a:spcAft>
                          <a:spcPts val="0"/>
                        </a:spcAft>
                      </a:pPr>
                      <a:r>
                        <a:rPr lang="tr-TR" sz="1800" b="1" kern="1200" dirty="0">
                          <a:solidFill>
                            <a:srgbClr val="002060"/>
                          </a:solidFill>
                          <a:latin typeface="Calibri"/>
                          <a:ea typeface="+mn-ea"/>
                          <a:cs typeface="+mn-cs"/>
                        </a:rPr>
                        <a:t>Başvuru Belgelerinin Yüksekokula Ulaştırılması</a:t>
                      </a:r>
                    </a:p>
                  </a:txBody>
                  <a:tcPr marL="68580" marR="68580" marT="0" marB="0" anchor="ctr"/>
                </a:tc>
                <a:tc>
                  <a:txBody>
                    <a:bodyPr/>
                    <a:lstStyle/>
                    <a:p>
                      <a:pPr algn="ctr">
                        <a:lnSpc>
                          <a:spcPct val="115000"/>
                        </a:lnSpc>
                        <a:spcAft>
                          <a:spcPts val="0"/>
                        </a:spcAft>
                      </a:pPr>
                      <a:r>
                        <a:rPr lang="tr-TR" sz="1800" b="1" kern="1200" dirty="0">
                          <a:solidFill>
                            <a:srgbClr val="002060"/>
                          </a:solidFill>
                          <a:latin typeface="Calibri"/>
                          <a:ea typeface="+mn-ea"/>
                          <a:cs typeface="+mn-cs"/>
                        </a:rPr>
                        <a:t>Tarih</a:t>
                      </a:r>
                      <a:r>
                        <a:rPr lang="tr-TR" sz="1800" b="1" kern="1200" baseline="0" dirty="0">
                          <a:solidFill>
                            <a:srgbClr val="002060"/>
                          </a:solidFill>
                          <a:latin typeface="Calibri"/>
                          <a:ea typeface="+mn-ea"/>
                          <a:cs typeface="+mn-cs"/>
                        </a:rPr>
                        <a:t> Aralıkları CB Kariyer Kapısı Kapsamında olup olmama durumuna göre farklı belirlenmiştir. </a:t>
                      </a:r>
                      <a:endParaRPr lang="es-ES" sz="1800" b="1" kern="1200" dirty="0">
                        <a:solidFill>
                          <a:srgbClr val="002060"/>
                        </a:solidFill>
                        <a:latin typeface="Calibri"/>
                        <a:ea typeface="+mn-ea"/>
                        <a:cs typeface="+mn-cs"/>
                      </a:endParaRPr>
                    </a:p>
                  </a:txBody>
                  <a:tcPr marL="68580" marR="68580" marT="0" marB="0" anchor="ctr"/>
                </a:tc>
                <a:tc>
                  <a:txBody>
                    <a:bodyPr/>
                    <a:lstStyle/>
                    <a:p>
                      <a:pPr marL="342900" lvl="0" indent="-342900" algn="just">
                        <a:lnSpc>
                          <a:spcPct val="115000"/>
                        </a:lnSpc>
                        <a:spcAft>
                          <a:spcPts val="0"/>
                        </a:spcAft>
                        <a:buFont typeface="Wingdings"/>
                        <a:buChar char="F"/>
                      </a:pPr>
                      <a:r>
                        <a:rPr lang="tr-TR" sz="1800" b="1" kern="1200" dirty="0">
                          <a:solidFill>
                            <a:srgbClr val="C00000"/>
                          </a:solidFill>
                          <a:latin typeface="Calibri"/>
                          <a:ea typeface="+mn-ea"/>
                          <a:cs typeface="+mn-cs"/>
                        </a:rPr>
                        <a:t>Staj Başvuru Formu (Ek 3-1 Nüsha)</a:t>
                      </a:r>
                    </a:p>
                    <a:p>
                      <a:pPr marL="342900" lvl="0" indent="-342900" algn="just">
                        <a:lnSpc>
                          <a:spcPct val="115000"/>
                        </a:lnSpc>
                        <a:spcAft>
                          <a:spcPts val="0"/>
                        </a:spcAft>
                        <a:buFont typeface="Wingdings"/>
                        <a:buChar char="F"/>
                      </a:pPr>
                      <a:r>
                        <a:rPr lang="tr-TR" sz="1800" b="1" kern="1200" dirty="0">
                          <a:solidFill>
                            <a:srgbClr val="C00000"/>
                          </a:solidFill>
                          <a:latin typeface="Calibri"/>
                          <a:ea typeface="+mn-ea"/>
                          <a:cs typeface="+mn-cs"/>
                        </a:rPr>
                        <a:t>İşyeri Kabul Formu (Ek 4-1 Nüsha)</a:t>
                      </a:r>
                    </a:p>
                    <a:p>
                      <a:pPr marL="342900" lvl="0" indent="-342900" algn="just">
                        <a:lnSpc>
                          <a:spcPct val="115000"/>
                        </a:lnSpc>
                        <a:spcAft>
                          <a:spcPts val="0"/>
                        </a:spcAft>
                        <a:buFont typeface="Wingdings"/>
                        <a:buChar char="F"/>
                      </a:pPr>
                      <a:r>
                        <a:rPr lang="tr-TR" sz="1800" b="1" kern="1200" dirty="0">
                          <a:solidFill>
                            <a:srgbClr val="C00000"/>
                          </a:solidFill>
                          <a:latin typeface="Calibri"/>
                          <a:ea typeface="+mn-ea"/>
                          <a:cs typeface="+mn-cs"/>
                        </a:rPr>
                        <a:t>Öğrenci ve Nüfus Cüzdanı Fotokopileri (1 Nüsha)</a:t>
                      </a:r>
                    </a:p>
                    <a:p>
                      <a:pPr marL="342900" lvl="0" indent="-342900" algn="just">
                        <a:lnSpc>
                          <a:spcPct val="115000"/>
                        </a:lnSpc>
                        <a:spcAft>
                          <a:spcPts val="0"/>
                        </a:spcAft>
                        <a:buFont typeface="Wingdings"/>
                        <a:buChar char="F"/>
                      </a:pPr>
                      <a:r>
                        <a:rPr lang="tr-TR" sz="1800" b="1" kern="1200" dirty="0">
                          <a:solidFill>
                            <a:srgbClr val="C00000"/>
                          </a:solidFill>
                          <a:latin typeface="Calibri"/>
                          <a:ea typeface="+mn-ea"/>
                          <a:cs typeface="+mn-cs"/>
                        </a:rPr>
                        <a:t>SGK provizyon sorgulama sonucu (E-devletten alınabilir)</a:t>
                      </a:r>
                    </a:p>
                    <a:p>
                      <a:pPr marL="342900" lvl="0" indent="-342900" algn="just">
                        <a:lnSpc>
                          <a:spcPct val="115000"/>
                        </a:lnSpc>
                        <a:spcAft>
                          <a:spcPts val="0"/>
                        </a:spcAft>
                        <a:buFont typeface="Wingdings"/>
                        <a:buChar char="F"/>
                      </a:pPr>
                      <a:r>
                        <a:rPr lang="tr-TR" sz="1800" b="1" kern="1200" dirty="0">
                          <a:solidFill>
                            <a:schemeClr val="tx1"/>
                          </a:solidFill>
                          <a:latin typeface="Calibri"/>
                          <a:ea typeface="+mn-ea"/>
                          <a:cs typeface="+mn-cs"/>
                        </a:rPr>
                        <a:t>(CB Kariyer Kapısı Kapsamında Yapılacak Stajlarda Staj Başvuru Formu Yerine Staj Tarihlerini Gösterir Kabul Belgesi </a:t>
                      </a:r>
                      <a:r>
                        <a:rPr lang="tr-TR" sz="1800" b="1" u="sng" kern="1200" dirty="0">
                          <a:solidFill>
                            <a:schemeClr val="tx1"/>
                          </a:solidFill>
                          <a:latin typeface="Calibri"/>
                          <a:ea typeface="+mn-ea"/>
                          <a:cs typeface="+mn-cs"/>
                        </a:rPr>
                        <a:t>Ek 3 yerine </a:t>
                      </a:r>
                      <a:r>
                        <a:rPr lang="tr-TR" sz="1800" b="1" kern="1200" dirty="0">
                          <a:solidFill>
                            <a:schemeClr val="tx1"/>
                          </a:solidFill>
                          <a:latin typeface="Calibri"/>
                          <a:ea typeface="+mn-ea"/>
                          <a:cs typeface="+mn-cs"/>
                        </a:rPr>
                        <a:t>eklenebilir. )</a:t>
                      </a:r>
                    </a:p>
                    <a:p>
                      <a:pPr marL="342900" lvl="0" indent="-342900" algn="just">
                        <a:lnSpc>
                          <a:spcPct val="100000"/>
                        </a:lnSpc>
                        <a:spcAft>
                          <a:spcPts val="0"/>
                        </a:spcAft>
                        <a:buFont typeface="Wingdings"/>
                        <a:buChar char="F"/>
                      </a:pPr>
                      <a:r>
                        <a:rPr lang="tr-TR" sz="1800" b="0" kern="1200" dirty="0">
                          <a:solidFill>
                            <a:schemeClr val="tx1"/>
                          </a:solidFill>
                          <a:latin typeface="Calibri"/>
                          <a:ea typeface="+mn-ea"/>
                          <a:cs typeface="+mn-cs"/>
                        </a:rPr>
                        <a:t>Yukarıdaki belgelerin belirtilen son tarihe kadar Yüksekokulumuz Öğrenci İşlerine ulaştırılması gerekmektedir</a:t>
                      </a:r>
                    </a:p>
                  </a:txBody>
                  <a:tcPr marL="68580" marR="68580" marT="71755" marB="7175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90663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1043608" y="620688"/>
            <a:ext cx="7024744" cy="673144"/>
          </a:xfrm>
        </p:spPr>
        <p:txBody>
          <a:bodyPr>
            <a:normAutofit fontScale="90000"/>
          </a:bodyPr>
          <a:lstStyle/>
          <a:p>
            <a:r>
              <a:rPr lang="tr-TR" b="1" dirty="0">
                <a:solidFill>
                  <a:schemeClr val="tx1">
                    <a:lumMod val="50000"/>
                    <a:lumOff val="50000"/>
                  </a:schemeClr>
                </a:solidFill>
              </a:rPr>
              <a:t>İÇİNDEKİLER</a:t>
            </a:r>
          </a:p>
        </p:txBody>
      </p:sp>
      <p:sp>
        <p:nvSpPr>
          <p:cNvPr id="3" name="İçerik Yer Tutucusu 2"/>
          <p:cNvSpPr>
            <a:spLocks noGrp="1"/>
          </p:cNvSpPr>
          <p:nvPr>
            <p:ph idx="4294967295"/>
          </p:nvPr>
        </p:nvSpPr>
        <p:spPr>
          <a:xfrm>
            <a:off x="755576" y="1268760"/>
            <a:ext cx="7848872" cy="5184576"/>
          </a:xfrm>
        </p:spPr>
        <p:txBody>
          <a:bodyPr>
            <a:noAutofit/>
          </a:bodyPr>
          <a:lstStyle/>
          <a:p>
            <a:pPr marL="525780" indent="-457200">
              <a:buClrTx/>
              <a:buFont typeface="+mj-lt"/>
              <a:buAutoNum type="arabicPeriod"/>
            </a:pPr>
            <a:r>
              <a:rPr lang="tr-TR" sz="1900" b="1" dirty="0">
                <a:solidFill>
                  <a:srgbClr val="002060"/>
                </a:solidFill>
                <a:latin typeface="Calibri" pitchFamily="34" charset="0"/>
                <a:cs typeface="Calibri" pitchFamily="34" charset="0"/>
              </a:rPr>
              <a:t>Stajın Tanımı, Süresi ve Dönemi</a:t>
            </a:r>
          </a:p>
          <a:p>
            <a:pPr marL="525780" indent="-457200">
              <a:buClrTx/>
              <a:buFont typeface="+mj-lt"/>
              <a:buAutoNum type="arabicPeriod"/>
            </a:pPr>
            <a:r>
              <a:rPr lang="tr-TR" sz="1900" b="1" dirty="0">
                <a:solidFill>
                  <a:srgbClr val="002060"/>
                </a:solidFill>
                <a:latin typeface="Calibri" pitchFamily="34" charset="0"/>
                <a:cs typeface="Calibri" pitchFamily="34" charset="0"/>
              </a:rPr>
              <a:t>Stajın Amacı</a:t>
            </a:r>
          </a:p>
          <a:p>
            <a:pPr marL="525780" indent="-457200">
              <a:buClrTx/>
              <a:buFont typeface="+mj-lt"/>
              <a:buAutoNum type="arabicPeriod"/>
            </a:pPr>
            <a:r>
              <a:rPr lang="tr-TR" sz="1900" b="1" dirty="0">
                <a:solidFill>
                  <a:srgbClr val="002060"/>
                </a:solidFill>
                <a:latin typeface="Calibri" pitchFamily="34" charset="0"/>
                <a:cs typeface="Calibri" pitchFamily="34" charset="0"/>
              </a:rPr>
              <a:t>Staj Yapabilme Şartları</a:t>
            </a:r>
          </a:p>
          <a:p>
            <a:pPr marL="525780" indent="-457200">
              <a:buClrTx/>
              <a:buFont typeface="+mj-lt"/>
              <a:buAutoNum type="arabicPeriod"/>
            </a:pPr>
            <a:r>
              <a:rPr lang="tr-TR" sz="1900" b="1" dirty="0">
                <a:solidFill>
                  <a:srgbClr val="002060"/>
                </a:solidFill>
                <a:latin typeface="Calibri" pitchFamily="34" charset="0"/>
                <a:cs typeface="Calibri" pitchFamily="34" charset="0"/>
              </a:rPr>
              <a:t>Staj Yapılabilecek Yerler</a:t>
            </a:r>
          </a:p>
          <a:p>
            <a:pPr marL="525780" indent="-457200">
              <a:buClrTx/>
              <a:buFont typeface="+mj-lt"/>
              <a:buAutoNum type="arabicPeriod"/>
            </a:pPr>
            <a:r>
              <a:rPr lang="tr-TR" sz="1900" b="1" dirty="0">
                <a:solidFill>
                  <a:srgbClr val="002060"/>
                </a:solidFill>
                <a:latin typeface="Calibri" pitchFamily="34" charset="0"/>
                <a:cs typeface="Calibri" pitchFamily="34" charset="0"/>
              </a:rPr>
              <a:t>Staj Prosedürü – İşlemleri</a:t>
            </a:r>
          </a:p>
          <a:p>
            <a:pPr marL="525780" indent="-457200">
              <a:buClrTx/>
              <a:buFont typeface="+mj-lt"/>
              <a:buAutoNum type="arabicPeriod"/>
            </a:pPr>
            <a:r>
              <a:rPr lang="tr-TR" sz="1900" b="1" dirty="0">
                <a:solidFill>
                  <a:srgbClr val="002060"/>
                </a:solidFill>
                <a:latin typeface="Calibri" pitchFamily="34" charset="0"/>
                <a:cs typeface="Calibri" pitchFamily="34" charset="0"/>
              </a:rPr>
              <a:t>Staj Başvurusu</a:t>
            </a:r>
          </a:p>
          <a:p>
            <a:pPr marL="525780" indent="-457200">
              <a:buClrTx/>
              <a:buFont typeface="+mj-lt"/>
              <a:buAutoNum type="arabicPeriod"/>
            </a:pPr>
            <a:r>
              <a:rPr lang="tr-TR" sz="1900" b="1" dirty="0">
                <a:solidFill>
                  <a:srgbClr val="002060"/>
                </a:solidFill>
                <a:latin typeface="Calibri" pitchFamily="34" charset="0"/>
                <a:cs typeface="Calibri" pitchFamily="34" charset="0"/>
              </a:rPr>
              <a:t>Staj Raporu Yazım Kuralları</a:t>
            </a:r>
          </a:p>
          <a:p>
            <a:pPr marL="525780" indent="-457200">
              <a:buClrTx/>
              <a:buFont typeface="+mj-lt"/>
              <a:buAutoNum type="arabicPeriod"/>
            </a:pPr>
            <a:r>
              <a:rPr lang="tr-TR" sz="1900" b="1" dirty="0">
                <a:solidFill>
                  <a:srgbClr val="002060"/>
                </a:solidFill>
                <a:latin typeface="Calibri" pitchFamily="34" charset="0"/>
                <a:cs typeface="Calibri" pitchFamily="34" charset="0"/>
              </a:rPr>
              <a:t>Staj Değerlendirme</a:t>
            </a:r>
          </a:p>
          <a:p>
            <a:pPr marL="525780" indent="-457200">
              <a:buClrTx/>
              <a:buFont typeface="+mj-lt"/>
              <a:buAutoNum type="arabicPeriod"/>
            </a:pPr>
            <a:r>
              <a:rPr lang="tr-TR" sz="1900" b="1" dirty="0">
                <a:solidFill>
                  <a:srgbClr val="002060"/>
                </a:solidFill>
                <a:latin typeface="Calibri" pitchFamily="34" charset="0"/>
                <a:cs typeface="Calibri" pitchFamily="34" charset="0"/>
              </a:rPr>
              <a:t>Staj İçin Kullanılacak Evraklar</a:t>
            </a:r>
          </a:p>
          <a:p>
            <a:pPr marL="68580" indent="0">
              <a:buClrTx/>
              <a:buNone/>
            </a:pPr>
            <a:r>
              <a:rPr lang="tr-TR" sz="1900" b="1" dirty="0">
                <a:solidFill>
                  <a:srgbClr val="002060"/>
                </a:solidFill>
                <a:latin typeface="Calibri" pitchFamily="34" charset="0"/>
                <a:cs typeface="Calibri" pitchFamily="34" charset="0"/>
              </a:rPr>
              <a:t>     </a:t>
            </a:r>
            <a:r>
              <a:rPr lang="tr-TR" sz="1400" b="1" dirty="0">
                <a:solidFill>
                  <a:srgbClr val="002060"/>
                </a:solidFill>
                <a:latin typeface="Calibri" pitchFamily="34" charset="0"/>
                <a:cs typeface="Calibri" pitchFamily="34" charset="0"/>
              </a:rPr>
              <a:t>9.1</a:t>
            </a:r>
            <a:r>
              <a:rPr lang="tr-TR" sz="1900" b="1" dirty="0">
                <a:solidFill>
                  <a:srgbClr val="002060"/>
                </a:solidFill>
                <a:latin typeface="Calibri" pitchFamily="34" charset="0"/>
                <a:cs typeface="Calibri" pitchFamily="34" charset="0"/>
              </a:rPr>
              <a:t> Staj Başvurusu İçin Gerekli Evraklar</a:t>
            </a:r>
          </a:p>
          <a:p>
            <a:pPr marL="68580" indent="0">
              <a:buClrTx/>
              <a:buNone/>
            </a:pPr>
            <a:r>
              <a:rPr lang="tr-TR" sz="1900" b="1" dirty="0">
                <a:solidFill>
                  <a:srgbClr val="002060"/>
                </a:solidFill>
                <a:latin typeface="Calibri" pitchFamily="34" charset="0"/>
                <a:cs typeface="Calibri" pitchFamily="34" charset="0"/>
              </a:rPr>
              <a:t>     </a:t>
            </a:r>
            <a:r>
              <a:rPr lang="tr-TR" sz="1400" b="1" dirty="0">
                <a:solidFill>
                  <a:srgbClr val="002060"/>
                </a:solidFill>
                <a:latin typeface="Calibri" pitchFamily="34" charset="0"/>
                <a:cs typeface="Calibri" pitchFamily="34" charset="0"/>
              </a:rPr>
              <a:t>9.2</a:t>
            </a:r>
            <a:r>
              <a:rPr lang="tr-TR" sz="1900" b="1" dirty="0">
                <a:solidFill>
                  <a:srgbClr val="002060"/>
                </a:solidFill>
                <a:latin typeface="Calibri" pitchFamily="34" charset="0"/>
                <a:cs typeface="Calibri" pitchFamily="34" charset="0"/>
              </a:rPr>
              <a:t> Staj Süresince Kullanılacak Evraklar</a:t>
            </a:r>
          </a:p>
          <a:p>
            <a:pPr marL="68580" indent="0">
              <a:buClrTx/>
              <a:buNone/>
            </a:pPr>
            <a:r>
              <a:rPr lang="tr-TR" sz="1900" b="1" dirty="0">
                <a:solidFill>
                  <a:srgbClr val="002060"/>
                </a:solidFill>
                <a:latin typeface="Calibri" pitchFamily="34" charset="0"/>
                <a:cs typeface="Calibri" pitchFamily="34" charset="0"/>
              </a:rPr>
              <a:t>     </a:t>
            </a:r>
            <a:r>
              <a:rPr lang="tr-TR" sz="1400" b="1" dirty="0">
                <a:solidFill>
                  <a:srgbClr val="002060"/>
                </a:solidFill>
                <a:latin typeface="Calibri" pitchFamily="34" charset="0"/>
                <a:cs typeface="Calibri" pitchFamily="34" charset="0"/>
              </a:rPr>
              <a:t>9.3</a:t>
            </a:r>
            <a:r>
              <a:rPr lang="tr-TR" sz="1900" b="1" dirty="0">
                <a:solidFill>
                  <a:srgbClr val="002060"/>
                </a:solidFill>
                <a:latin typeface="Calibri" pitchFamily="34" charset="0"/>
                <a:cs typeface="Calibri" pitchFamily="34" charset="0"/>
              </a:rPr>
              <a:t> Staj Bitiminde Dosya Oluşturulurken Kullanılacak Evraklar</a:t>
            </a:r>
          </a:p>
          <a:p>
            <a:pPr marL="525780" indent="-457200">
              <a:buClrTx/>
              <a:buFont typeface="+mj-lt"/>
              <a:buAutoNum type="arabicPeriod" startAt="10"/>
            </a:pPr>
            <a:r>
              <a:rPr lang="tr-TR" sz="1900" b="1" dirty="0">
                <a:solidFill>
                  <a:srgbClr val="002060"/>
                </a:solidFill>
                <a:latin typeface="Calibri" pitchFamily="34" charset="0"/>
                <a:cs typeface="Calibri" pitchFamily="34" charset="0"/>
              </a:rPr>
              <a:t>Staj İşlemleri Süreç Şeması</a:t>
            </a:r>
          </a:p>
          <a:p>
            <a:pPr marL="525780" indent="-457200">
              <a:buClrTx/>
              <a:buFont typeface="+mj-lt"/>
              <a:buAutoNum type="arabicPeriod" startAt="10"/>
            </a:pPr>
            <a:r>
              <a:rPr lang="tr-TR" sz="1900" b="1" dirty="0">
                <a:solidFill>
                  <a:srgbClr val="002060"/>
                </a:solidFill>
                <a:latin typeface="Calibri" pitchFamily="34" charset="0"/>
                <a:cs typeface="Calibri" pitchFamily="34" charset="0"/>
              </a:rPr>
              <a:t>Zorunlu Staj Uygulaması Sık Sorulan Sorular</a:t>
            </a:r>
          </a:p>
          <a:p>
            <a:pPr marL="525780" indent="-457200">
              <a:buClrTx/>
              <a:buFont typeface="+mj-lt"/>
              <a:buAutoNum type="arabicPeriod" startAt="10"/>
            </a:pPr>
            <a:r>
              <a:rPr lang="tr-TR" sz="1900" b="1" dirty="0">
                <a:solidFill>
                  <a:srgbClr val="002060"/>
                </a:solidFill>
                <a:latin typeface="Calibri" pitchFamily="34" charset="0"/>
                <a:cs typeface="Calibri" pitchFamily="34" charset="0"/>
              </a:rPr>
              <a:t>İletişim Bilgileri</a:t>
            </a:r>
          </a:p>
          <a:p>
            <a:pPr marL="525780" indent="-457200">
              <a:buClrTx/>
              <a:buFont typeface="+mj-lt"/>
              <a:buAutoNum type="arabicPeriod" startAt="10"/>
            </a:pPr>
            <a:endParaRPr lang="tr-TR" dirty="0"/>
          </a:p>
        </p:txBody>
      </p:sp>
    </p:spTree>
    <p:extLst>
      <p:ext uri="{BB962C8B-B14F-4D97-AF65-F5344CB8AC3E}">
        <p14:creationId xmlns:p14="http://schemas.microsoft.com/office/powerpoint/2010/main" val="3390630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911085983"/>
              </p:ext>
            </p:extLst>
          </p:nvPr>
        </p:nvGraphicFramePr>
        <p:xfrm>
          <a:off x="683568" y="980728"/>
          <a:ext cx="7776865" cy="1872208"/>
        </p:xfrm>
        <a:graphic>
          <a:graphicData uri="http://schemas.openxmlformats.org/drawingml/2006/table">
            <a:tbl>
              <a:tblPr firstRow="1" firstCol="1" bandRow="1">
                <a:tableStyleId>{21E4AEA4-8DFA-4A89-87EB-49C32662AFE0}</a:tableStyleId>
              </a:tblPr>
              <a:tblGrid>
                <a:gridCol w="1752905">
                  <a:extLst>
                    <a:ext uri="{9D8B030D-6E8A-4147-A177-3AD203B41FA5}">
                      <a16:colId xmlns:a16="http://schemas.microsoft.com/office/drawing/2014/main" val="20000"/>
                    </a:ext>
                  </a:extLst>
                </a:gridCol>
                <a:gridCol w="1424721">
                  <a:extLst>
                    <a:ext uri="{9D8B030D-6E8A-4147-A177-3AD203B41FA5}">
                      <a16:colId xmlns:a16="http://schemas.microsoft.com/office/drawing/2014/main" val="20001"/>
                    </a:ext>
                  </a:extLst>
                </a:gridCol>
                <a:gridCol w="4599239">
                  <a:extLst>
                    <a:ext uri="{9D8B030D-6E8A-4147-A177-3AD203B41FA5}">
                      <a16:colId xmlns:a16="http://schemas.microsoft.com/office/drawing/2014/main" val="20002"/>
                    </a:ext>
                  </a:extLst>
                </a:gridCol>
              </a:tblGrid>
              <a:tr h="1872208">
                <a:tc>
                  <a:txBody>
                    <a:bodyPr/>
                    <a:lstStyle/>
                    <a:p>
                      <a:pPr algn="l">
                        <a:lnSpc>
                          <a:spcPct val="115000"/>
                        </a:lnSpc>
                        <a:spcAft>
                          <a:spcPts val="0"/>
                        </a:spcAft>
                      </a:pPr>
                      <a:r>
                        <a:rPr lang="tr-TR" sz="1800" b="1" kern="1200" dirty="0">
                          <a:solidFill>
                            <a:srgbClr val="002060"/>
                          </a:solidFill>
                          <a:latin typeface="Calibri"/>
                          <a:ea typeface="+mn-ea"/>
                          <a:cs typeface="+mn-cs"/>
                        </a:rPr>
                        <a:t>Listelerinin İlan Edilmesi</a:t>
                      </a:r>
                    </a:p>
                  </a:txBody>
                  <a:tcPr marL="68580" marR="68580" marT="0" marB="0" anchor="ctr"/>
                </a:tc>
                <a:tc>
                  <a:txBody>
                    <a:bodyPr/>
                    <a:lstStyle/>
                    <a:p>
                      <a:pPr marL="0" algn="ctr" defTabSz="914400" rtl="0" eaLnBrk="1" latinLnBrk="0" hangingPunct="1">
                        <a:lnSpc>
                          <a:spcPct val="115000"/>
                        </a:lnSpc>
                        <a:spcAft>
                          <a:spcPts val="0"/>
                        </a:spcAft>
                      </a:pPr>
                      <a:r>
                        <a:rPr lang="tr-TR" sz="1800" b="1" kern="1200" dirty="0">
                          <a:solidFill>
                            <a:srgbClr val="002060"/>
                          </a:solidFill>
                          <a:latin typeface="Calibri"/>
                          <a:ea typeface="+mn-ea"/>
                          <a:cs typeface="+mn-cs"/>
                        </a:rPr>
                        <a:t>7 Haziran</a:t>
                      </a:r>
                      <a:r>
                        <a:rPr lang="tr-TR" sz="1800" b="1" kern="1200" baseline="0" dirty="0">
                          <a:solidFill>
                            <a:srgbClr val="002060"/>
                          </a:solidFill>
                          <a:latin typeface="Calibri"/>
                          <a:ea typeface="+mn-ea"/>
                          <a:cs typeface="+mn-cs"/>
                        </a:rPr>
                        <a:t> 2024</a:t>
                      </a:r>
                      <a:endParaRPr lang="tr-TR" sz="1800" b="1" kern="1200" dirty="0">
                        <a:solidFill>
                          <a:srgbClr val="002060"/>
                        </a:solidFill>
                        <a:latin typeface="Calibri"/>
                        <a:ea typeface="+mn-ea"/>
                        <a:cs typeface="+mn-cs"/>
                      </a:endParaRPr>
                    </a:p>
                  </a:txBody>
                  <a:tcPr marL="68580" marR="68580" marT="0" marB="0" anchor="ctr">
                    <a:solidFill>
                      <a:schemeClr val="accent2">
                        <a:lumMod val="40000"/>
                        <a:lumOff val="60000"/>
                      </a:schemeClr>
                    </a:solidFill>
                  </a:tcPr>
                </a:tc>
                <a:tc>
                  <a:txBody>
                    <a:bodyPr/>
                    <a:lstStyle/>
                    <a:p>
                      <a:pPr algn="just">
                        <a:lnSpc>
                          <a:spcPct val="115000"/>
                        </a:lnSpc>
                        <a:spcAft>
                          <a:spcPts val="0"/>
                        </a:spcAft>
                      </a:pPr>
                      <a:r>
                        <a:rPr lang="tr-TR" sz="1800" b="1" kern="1200" dirty="0">
                          <a:solidFill>
                            <a:srgbClr val="002060"/>
                          </a:solidFill>
                          <a:latin typeface="Calibri"/>
                          <a:ea typeface="+mn-ea"/>
                          <a:cs typeface="+mn-cs"/>
                        </a:rPr>
                        <a:t>Staj belgeleri okula ulaşan ve sigorta işlemleri için hazırlık yapılan öğrenci listeleri açıklanır </a:t>
                      </a:r>
                    </a:p>
                    <a:p>
                      <a:pPr algn="just">
                        <a:lnSpc>
                          <a:spcPct val="115000"/>
                        </a:lnSpc>
                        <a:spcAft>
                          <a:spcPts val="0"/>
                        </a:spcAft>
                      </a:pPr>
                      <a:r>
                        <a:rPr lang="tr-TR" sz="1800" b="1" kern="1200" dirty="0">
                          <a:solidFill>
                            <a:srgbClr val="002060"/>
                          </a:solidFill>
                          <a:latin typeface="Calibri"/>
                          <a:ea typeface="+mn-ea"/>
                          <a:cs typeface="+mn-cs"/>
                        </a:rPr>
                        <a:t>(Listeleri kontrol etmeyi sakın unutmayınız. Varsa eksik belge ve bilgilerinizi tamamlayınız.)</a:t>
                      </a:r>
                    </a:p>
                  </a:txBody>
                  <a:tcPr marL="68580" marR="68580" marT="71755" marB="71755">
                    <a:solidFill>
                      <a:schemeClr val="accent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2471221728"/>
              </p:ext>
            </p:extLst>
          </p:nvPr>
        </p:nvGraphicFramePr>
        <p:xfrm>
          <a:off x="683568" y="2852936"/>
          <a:ext cx="7776865" cy="2592664"/>
        </p:xfrm>
        <a:graphic>
          <a:graphicData uri="http://schemas.openxmlformats.org/drawingml/2006/table">
            <a:tbl>
              <a:tblPr firstRow="1" firstCol="1" bandRow="1">
                <a:tableStyleId>{21E4AEA4-8DFA-4A89-87EB-49C32662AFE0}</a:tableStyleId>
              </a:tblPr>
              <a:tblGrid>
                <a:gridCol w="1728192">
                  <a:extLst>
                    <a:ext uri="{9D8B030D-6E8A-4147-A177-3AD203B41FA5}">
                      <a16:colId xmlns:a16="http://schemas.microsoft.com/office/drawing/2014/main" val="4273299840"/>
                    </a:ext>
                  </a:extLst>
                </a:gridCol>
                <a:gridCol w="1354529">
                  <a:extLst>
                    <a:ext uri="{9D8B030D-6E8A-4147-A177-3AD203B41FA5}">
                      <a16:colId xmlns:a16="http://schemas.microsoft.com/office/drawing/2014/main" val="2029468575"/>
                    </a:ext>
                  </a:extLst>
                </a:gridCol>
                <a:gridCol w="4694144">
                  <a:extLst>
                    <a:ext uri="{9D8B030D-6E8A-4147-A177-3AD203B41FA5}">
                      <a16:colId xmlns:a16="http://schemas.microsoft.com/office/drawing/2014/main" val="1777238264"/>
                    </a:ext>
                  </a:extLst>
                </a:gridCol>
              </a:tblGrid>
              <a:tr h="2592664">
                <a:tc>
                  <a:txBody>
                    <a:bodyPr/>
                    <a:lstStyle/>
                    <a:p>
                      <a:pPr algn="just">
                        <a:lnSpc>
                          <a:spcPct val="115000"/>
                        </a:lnSpc>
                        <a:spcAft>
                          <a:spcPts val="0"/>
                        </a:spcAft>
                      </a:pPr>
                      <a:r>
                        <a:rPr lang="tr-TR" sz="1800" b="1" kern="1200" dirty="0">
                          <a:solidFill>
                            <a:srgbClr val="002060"/>
                          </a:solidFill>
                          <a:latin typeface="Calibri"/>
                          <a:ea typeface="+mn-ea"/>
                          <a:cs typeface="+mn-cs"/>
                        </a:rPr>
                        <a:t>Staj Dönemi</a:t>
                      </a:r>
                    </a:p>
                  </a:txBody>
                  <a:tcPr marL="68580" marR="68580" marT="0" marB="0" anchor="ctr"/>
                </a:tc>
                <a:tc>
                  <a:txBody>
                    <a:bodyPr/>
                    <a:lstStyle/>
                    <a:p>
                      <a:pPr marL="0" algn="ctr" defTabSz="914400" rtl="0" eaLnBrk="1" latinLnBrk="0" hangingPunct="1">
                        <a:lnSpc>
                          <a:spcPct val="115000"/>
                        </a:lnSpc>
                        <a:spcAft>
                          <a:spcPts val="0"/>
                        </a:spcAft>
                      </a:pPr>
                      <a:r>
                        <a:rPr lang="tr-TR" sz="1800" b="1" kern="1200" dirty="0">
                          <a:solidFill>
                            <a:srgbClr val="002060"/>
                          </a:solidFill>
                          <a:latin typeface="Calibri"/>
                          <a:ea typeface="+mn-ea"/>
                          <a:cs typeface="+mn-cs"/>
                        </a:rPr>
                        <a:t>1 TEMMUZ -9 AĞUSTOS 2024</a:t>
                      </a:r>
                      <a:endParaRPr lang="pt-BR" sz="1800" b="1" kern="1200" dirty="0">
                        <a:solidFill>
                          <a:srgbClr val="002060"/>
                        </a:solidFill>
                        <a:latin typeface="Calibri"/>
                        <a:ea typeface="+mn-ea"/>
                        <a:cs typeface="+mn-cs"/>
                      </a:endParaRPr>
                    </a:p>
                  </a:txBody>
                  <a:tcPr marL="68580" marR="68580" marT="0" marB="0" anchor="ctr">
                    <a:solidFill>
                      <a:schemeClr val="accent2">
                        <a:lumMod val="40000"/>
                        <a:lumOff val="60000"/>
                      </a:schemeClr>
                    </a:solidFill>
                  </a:tcPr>
                </a:tc>
                <a:tc>
                  <a:txBody>
                    <a:bodyPr/>
                    <a:lstStyle/>
                    <a:p>
                      <a:pPr marL="0" algn="just" defTabSz="914400" rtl="0" eaLnBrk="1" latinLnBrk="0" hangingPunct="1">
                        <a:lnSpc>
                          <a:spcPct val="115000"/>
                        </a:lnSpc>
                        <a:spcAft>
                          <a:spcPts val="0"/>
                        </a:spcAft>
                      </a:pPr>
                      <a:r>
                        <a:rPr lang="tr-TR" sz="1800" b="1" kern="1200" dirty="0">
                          <a:solidFill>
                            <a:srgbClr val="002060"/>
                          </a:solidFill>
                          <a:latin typeface="Calibri"/>
                          <a:ea typeface="+mn-ea"/>
                          <a:cs typeface="+mn-cs"/>
                        </a:rPr>
                        <a:t>Öğrencilerimizin takvim aralığında olmak kaydı ile önceden belirlemiş oldukları tarih aralığında staj uygulamasını gerçekleştirdikleri zaman dilimi. (Hafta sonları ve resmi tatil günleri iş günü olarak sayılmayacaktır. Toplam 30 iş günü şeklinde gerçekleştirilecektir.)</a:t>
                      </a:r>
                    </a:p>
                  </a:txBody>
                  <a:tcPr marL="68580" marR="68580" marT="71755" marB="71755">
                    <a:solidFill>
                      <a:schemeClr val="accent2">
                        <a:lumMod val="40000"/>
                        <a:lumOff val="60000"/>
                      </a:schemeClr>
                    </a:solidFill>
                  </a:tcPr>
                </a:tc>
                <a:extLst>
                  <a:ext uri="{0D108BD9-81ED-4DB2-BD59-A6C34878D82A}">
                    <a16:rowId xmlns:a16="http://schemas.microsoft.com/office/drawing/2014/main" val="4119494590"/>
                  </a:ext>
                </a:extLst>
              </a:tr>
            </a:tbl>
          </a:graphicData>
        </a:graphic>
      </p:graphicFrame>
    </p:spTree>
    <p:extLst>
      <p:ext uri="{BB962C8B-B14F-4D97-AF65-F5344CB8AC3E}">
        <p14:creationId xmlns:p14="http://schemas.microsoft.com/office/powerpoint/2010/main" val="16624024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799415742"/>
              </p:ext>
            </p:extLst>
          </p:nvPr>
        </p:nvGraphicFramePr>
        <p:xfrm>
          <a:off x="611560" y="908720"/>
          <a:ext cx="7992888" cy="3417002"/>
        </p:xfrm>
        <a:graphic>
          <a:graphicData uri="http://schemas.openxmlformats.org/drawingml/2006/table">
            <a:tbl>
              <a:tblPr firstRow="1" firstCol="1" bandRow="1">
                <a:tableStyleId>{21E4AEA4-8DFA-4A89-87EB-49C32662AFE0}</a:tableStyleId>
              </a:tblPr>
              <a:tblGrid>
                <a:gridCol w="2055314">
                  <a:extLst>
                    <a:ext uri="{9D8B030D-6E8A-4147-A177-3AD203B41FA5}">
                      <a16:colId xmlns:a16="http://schemas.microsoft.com/office/drawing/2014/main" val="20000"/>
                    </a:ext>
                  </a:extLst>
                </a:gridCol>
                <a:gridCol w="1370210">
                  <a:extLst>
                    <a:ext uri="{9D8B030D-6E8A-4147-A177-3AD203B41FA5}">
                      <a16:colId xmlns:a16="http://schemas.microsoft.com/office/drawing/2014/main" val="20001"/>
                    </a:ext>
                  </a:extLst>
                </a:gridCol>
                <a:gridCol w="4567364">
                  <a:extLst>
                    <a:ext uri="{9D8B030D-6E8A-4147-A177-3AD203B41FA5}">
                      <a16:colId xmlns:a16="http://schemas.microsoft.com/office/drawing/2014/main" val="20002"/>
                    </a:ext>
                  </a:extLst>
                </a:gridCol>
              </a:tblGrid>
              <a:tr h="1172815">
                <a:tc>
                  <a:txBody>
                    <a:bodyPr/>
                    <a:lstStyle/>
                    <a:p>
                      <a:pPr algn="l">
                        <a:lnSpc>
                          <a:spcPct val="115000"/>
                        </a:lnSpc>
                        <a:spcAft>
                          <a:spcPts val="0"/>
                        </a:spcAft>
                      </a:pPr>
                      <a:r>
                        <a:rPr lang="tr-TR" sz="1800" b="1" kern="1200" dirty="0">
                          <a:solidFill>
                            <a:srgbClr val="002060"/>
                          </a:solidFill>
                          <a:latin typeface="Calibri"/>
                          <a:ea typeface="+mn-ea"/>
                          <a:cs typeface="+mn-cs"/>
                        </a:rPr>
                        <a:t>Örnek Staj Tarihleri</a:t>
                      </a:r>
                    </a:p>
                  </a:txBody>
                  <a:tcPr marL="68580" marR="68580" marT="0" marB="0" anchor="ctr"/>
                </a:tc>
                <a:tc>
                  <a:txBody>
                    <a:bodyPr/>
                    <a:lstStyle/>
                    <a:p>
                      <a:pPr algn="ctr">
                        <a:lnSpc>
                          <a:spcPct val="115000"/>
                        </a:lnSpc>
                        <a:spcAft>
                          <a:spcPts val="0"/>
                        </a:spcAft>
                      </a:pPr>
                      <a:r>
                        <a:rPr lang="tr-TR" sz="1800" b="1" kern="1200" dirty="0">
                          <a:solidFill>
                            <a:srgbClr val="002060"/>
                          </a:solidFill>
                          <a:latin typeface="Calibri"/>
                          <a:ea typeface="+mn-ea"/>
                          <a:cs typeface="+mn-cs"/>
                        </a:rPr>
                        <a:t>30 iş günü</a:t>
                      </a:r>
                    </a:p>
                  </a:txBody>
                  <a:tcPr marL="68580" marR="68580" marT="0" marB="0" anchor="ctr"/>
                </a:tc>
                <a:tc>
                  <a:txBody>
                    <a:bodyPr/>
                    <a:lstStyle/>
                    <a:p>
                      <a:pPr algn="just">
                        <a:lnSpc>
                          <a:spcPct val="115000"/>
                        </a:lnSpc>
                        <a:spcAft>
                          <a:spcPts val="0"/>
                        </a:spcAft>
                      </a:pPr>
                      <a:r>
                        <a:rPr lang="tr-TR" sz="1800" b="1" kern="1200" dirty="0">
                          <a:solidFill>
                            <a:srgbClr val="C00000"/>
                          </a:solidFill>
                          <a:latin typeface="Calibri"/>
                          <a:ea typeface="+mn-ea"/>
                          <a:cs typeface="+mn-cs"/>
                        </a:rPr>
                        <a:t>1 TEMMUZ - 9 AĞUSTOS 2024</a:t>
                      </a:r>
                    </a:p>
                    <a:p>
                      <a:pPr marL="0" marR="0" indent="0" algn="just" defTabSz="914400" rtl="0" eaLnBrk="1" fontAlgn="auto" latinLnBrk="0" hangingPunct="1">
                        <a:lnSpc>
                          <a:spcPct val="115000"/>
                        </a:lnSpc>
                        <a:spcBef>
                          <a:spcPts val="0"/>
                        </a:spcBef>
                        <a:spcAft>
                          <a:spcPts val="0"/>
                        </a:spcAft>
                        <a:buClrTx/>
                        <a:buSzTx/>
                        <a:buFontTx/>
                        <a:buNone/>
                        <a:tabLst/>
                        <a:defRPr/>
                      </a:pPr>
                      <a:r>
                        <a:rPr lang="tr-TR" sz="1800" b="1" kern="1200" dirty="0">
                          <a:solidFill>
                            <a:srgbClr val="002060"/>
                          </a:solidFill>
                          <a:latin typeface="Calibri"/>
                          <a:ea typeface="+mn-ea"/>
                          <a:cs typeface="+mn-cs"/>
                        </a:rPr>
                        <a:t>Bu tarihlerden biri seçilecektir.</a:t>
                      </a:r>
                    </a:p>
                  </a:txBody>
                  <a:tcPr marL="68580" marR="68580" marT="71755" marB="71755"/>
                </a:tc>
                <a:extLst>
                  <a:ext uri="{0D108BD9-81ED-4DB2-BD59-A6C34878D82A}">
                    <a16:rowId xmlns:a16="http://schemas.microsoft.com/office/drawing/2014/main" val="10001"/>
                  </a:ext>
                </a:extLst>
              </a:tr>
              <a:tr h="854044">
                <a:tc>
                  <a:txBody>
                    <a:bodyPr/>
                    <a:lstStyle/>
                    <a:p>
                      <a:pPr algn="just">
                        <a:lnSpc>
                          <a:spcPct val="115000"/>
                        </a:lnSpc>
                        <a:spcAft>
                          <a:spcPts val="0"/>
                        </a:spcAft>
                      </a:pPr>
                      <a:r>
                        <a:rPr lang="tr-TR" sz="1800" b="1" kern="1200" dirty="0">
                          <a:solidFill>
                            <a:srgbClr val="002060"/>
                          </a:solidFill>
                          <a:latin typeface="Calibri"/>
                          <a:ea typeface="+mn-ea"/>
                          <a:cs typeface="+mn-cs"/>
                        </a:rPr>
                        <a:t>Staj Dosyalarının Son Teslim Tarihi</a:t>
                      </a:r>
                    </a:p>
                  </a:txBody>
                  <a:tcPr marL="68580" marR="68580" marT="0" marB="0" anchor="ctr"/>
                </a:tc>
                <a:tc>
                  <a:txBody>
                    <a:bodyPr/>
                    <a:lstStyle/>
                    <a:p>
                      <a:pPr algn="ctr">
                        <a:lnSpc>
                          <a:spcPct val="115000"/>
                        </a:lnSpc>
                        <a:spcAft>
                          <a:spcPts val="0"/>
                        </a:spcAft>
                      </a:pPr>
                      <a:r>
                        <a:rPr lang="tr-TR" sz="1800" b="1" kern="1200" dirty="0">
                          <a:solidFill>
                            <a:srgbClr val="002060"/>
                          </a:solidFill>
                          <a:latin typeface="Calibri"/>
                          <a:ea typeface="+mn-ea"/>
                          <a:cs typeface="+mn-cs"/>
                        </a:rPr>
                        <a:t>1 Eylül</a:t>
                      </a:r>
                      <a:r>
                        <a:rPr lang="tr-TR" sz="1800" b="1" kern="1200" baseline="0" dirty="0">
                          <a:solidFill>
                            <a:srgbClr val="002060"/>
                          </a:solidFill>
                          <a:latin typeface="Calibri"/>
                          <a:ea typeface="+mn-ea"/>
                          <a:cs typeface="+mn-cs"/>
                        </a:rPr>
                        <a:t> 2024</a:t>
                      </a:r>
                      <a:endParaRPr lang="tr-TR" sz="1800" b="1" kern="1200" dirty="0">
                        <a:solidFill>
                          <a:srgbClr val="002060"/>
                        </a:solidFill>
                        <a:latin typeface="Calibri"/>
                        <a:ea typeface="+mn-ea"/>
                        <a:cs typeface="+mn-cs"/>
                      </a:endParaRPr>
                    </a:p>
                  </a:txBody>
                  <a:tcPr marL="68580" marR="68580" marT="0" marB="0" anchor="ctr"/>
                </a:tc>
                <a:tc>
                  <a:txBody>
                    <a:bodyPr/>
                    <a:lstStyle/>
                    <a:p>
                      <a:pPr algn="just">
                        <a:lnSpc>
                          <a:spcPct val="115000"/>
                        </a:lnSpc>
                        <a:spcAft>
                          <a:spcPts val="0"/>
                        </a:spcAft>
                      </a:pPr>
                      <a:r>
                        <a:rPr lang="tr-TR" sz="1800" b="1" kern="1200" dirty="0">
                          <a:solidFill>
                            <a:srgbClr val="002060"/>
                          </a:solidFill>
                          <a:latin typeface="Calibri"/>
                          <a:ea typeface="+mn-ea"/>
                          <a:cs typeface="+mn-cs"/>
                        </a:rPr>
                        <a:t>Hazırlanan staj dosyalarının belirtilen son tarihe kadar yüksekokulumuza ulaştırılması gerekmektedir.</a:t>
                      </a:r>
                    </a:p>
                  </a:txBody>
                  <a:tcPr marL="68580" marR="68580" marT="71755" marB="71755"/>
                </a:tc>
                <a:extLst>
                  <a:ext uri="{0D108BD9-81ED-4DB2-BD59-A6C34878D82A}">
                    <a16:rowId xmlns:a16="http://schemas.microsoft.com/office/drawing/2014/main" val="10002"/>
                  </a:ext>
                </a:extLst>
              </a:tr>
              <a:tr h="1172815">
                <a:tc>
                  <a:txBody>
                    <a:bodyPr/>
                    <a:lstStyle/>
                    <a:p>
                      <a:pPr algn="just">
                        <a:lnSpc>
                          <a:spcPct val="115000"/>
                        </a:lnSpc>
                        <a:spcAft>
                          <a:spcPts val="0"/>
                        </a:spcAft>
                      </a:pPr>
                      <a:r>
                        <a:rPr lang="tr-TR" sz="1800" b="1" kern="1200" dirty="0">
                          <a:solidFill>
                            <a:srgbClr val="002060"/>
                          </a:solidFill>
                          <a:latin typeface="Calibri"/>
                          <a:ea typeface="+mn-ea"/>
                          <a:cs typeface="+mn-cs"/>
                        </a:rPr>
                        <a:t>Staj Değerlendirmeleri</a:t>
                      </a:r>
                    </a:p>
                  </a:txBody>
                  <a:tcPr marL="68580" marR="68580" marT="0" marB="0" anchor="ctr"/>
                </a:tc>
                <a:tc>
                  <a:txBody>
                    <a:bodyPr/>
                    <a:lstStyle/>
                    <a:p>
                      <a:pPr algn="ctr">
                        <a:lnSpc>
                          <a:spcPct val="115000"/>
                        </a:lnSpc>
                        <a:spcAft>
                          <a:spcPts val="0"/>
                        </a:spcAft>
                      </a:pPr>
                      <a:r>
                        <a:rPr lang="tr-TR" sz="1800" b="1" kern="1200" dirty="0">
                          <a:solidFill>
                            <a:srgbClr val="002060"/>
                          </a:solidFill>
                          <a:latin typeface="Calibri"/>
                          <a:ea typeface="+mn-ea"/>
                          <a:cs typeface="+mn-cs"/>
                        </a:rPr>
                        <a:t>Güz Dönemi</a:t>
                      </a:r>
                    </a:p>
                  </a:txBody>
                  <a:tcPr marL="68580" marR="68580" marT="0" marB="0" anchor="ctr"/>
                </a:tc>
                <a:tc>
                  <a:txBody>
                    <a:bodyPr/>
                    <a:lstStyle/>
                    <a:p>
                      <a:pPr algn="just">
                        <a:lnSpc>
                          <a:spcPct val="115000"/>
                        </a:lnSpc>
                        <a:spcAft>
                          <a:spcPts val="0"/>
                        </a:spcAft>
                      </a:pPr>
                      <a:r>
                        <a:rPr lang="tr-TR" sz="1800" b="1" kern="1200" dirty="0">
                          <a:solidFill>
                            <a:srgbClr val="002060"/>
                          </a:solidFill>
                          <a:latin typeface="Calibri"/>
                          <a:ea typeface="+mn-ea"/>
                          <a:cs typeface="+mn-cs"/>
                        </a:rPr>
                        <a:t>Komisyon tarafından değerlendirmeye alınan staj dosyalarının kabul veya reddine ilişkin listeler belirtilen son tarihte ilan edilir.</a:t>
                      </a:r>
                    </a:p>
                  </a:txBody>
                  <a:tcPr marL="68580" marR="68580" marT="71755" marB="7175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33209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27584" y="980728"/>
            <a:ext cx="7488832" cy="646331"/>
          </a:xfrm>
          <a:prstGeom prst="rect">
            <a:avLst/>
          </a:prstGeom>
          <a:noFill/>
        </p:spPr>
        <p:txBody>
          <a:bodyPr wrap="square" rtlCol="0">
            <a:spAutoFit/>
          </a:bodyPr>
          <a:lstStyle/>
          <a:p>
            <a:pPr algn="ctr"/>
            <a:r>
              <a:rPr lang="tr-TR" sz="3600" b="1" dirty="0">
                <a:solidFill>
                  <a:schemeClr val="tx1">
                    <a:lumMod val="50000"/>
                    <a:lumOff val="50000"/>
                  </a:schemeClr>
                </a:solidFill>
              </a:rPr>
              <a:t>STAJ YAPILABİLECEK TARİHLER</a:t>
            </a:r>
          </a:p>
        </p:txBody>
      </p:sp>
      <p:sp>
        <p:nvSpPr>
          <p:cNvPr id="4" name="Dikdörtgen 3"/>
          <p:cNvSpPr/>
          <p:nvPr/>
        </p:nvSpPr>
        <p:spPr>
          <a:xfrm>
            <a:off x="945004" y="1904058"/>
            <a:ext cx="718818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indent="-571500">
              <a:buFont typeface="Wingdings" pitchFamily="2" charset="2"/>
              <a:buChar char="q"/>
            </a:pPr>
            <a:r>
              <a:rPr lang="tr-T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Temmuz - 09 Ağustos 2024</a:t>
            </a:r>
          </a:p>
        </p:txBody>
      </p:sp>
      <p:sp>
        <p:nvSpPr>
          <p:cNvPr id="5" name="Dikdörtgen 4"/>
          <p:cNvSpPr/>
          <p:nvPr/>
        </p:nvSpPr>
        <p:spPr>
          <a:xfrm>
            <a:off x="7651078" y="751344"/>
            <a:ext cx="539036"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5400" b="1" dirty="0">
                <a:ln/>
                <a:solidFill>
                  <a:schemeClr val="accent3"/>
                </a:solidFill>
              </a:rPr>
              <a:t>!</a:t>
            </a:r>
          </a:p>
        </p:txBody>
      </p:sp>
      <p:sp>
        <p:nvSpPr>
          <p:cNvPr id="6" name="Dikdörtgen 5"/>
          <p:cNvSpPr/>
          <p:nvPr/>
        </p:nvSpPr>
        <p:spPr>
          <a:xfrm>
            <a:off x="945004" y="751344"/>
            <a:ext cx="539036"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5400" b="1" dirty="0">
                <a:ln/>
                <a:solidFill>
                  <a:schemeClr val="accent3"/>
                </a:solidFill>
              </a:rPr>
              <a:t>!</a:t>
            </a:r>
          </a:p>
        </p:txBody>
      </p:sp>
      <p:pic>
        <p:nvPicPr>
          <p:cNvPr id="1026" name="Picture 2" descr="http://teacherweb.com/CA/PacificaHighSchoolOxnard/MsReed-English/calendar.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293096"/>
            <a:ext cx="3794463" cy="2014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8645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27584" y="908720"/>
            <a:ext cx="7560840" cy="1200329"/>
          </a:xfrm>
          <a:prstGeom prst="rect">
            <a:avLst/>
          </a:prstGeom>
          <a:noFill/>
        </p:spPr>
        <p:txBody>
          <a:bodyPr wrap="square" rtlCol="0">
            <a:spAutoFit/>
          </a:bodyPr>
          <a:lstStyle/>
          <a:p>
            <a:pPr algn="ctr"/>
            <a:r>
              <a:rPr lang="tr-TR" sz="3600" b="1" dirty="0">
                <a:solidFill>
                  <a:schemeClr val="bg1">
                    <a:lumMod val="50000"/>
                  </a:schemeClr>
                </a:solidFill>
              </a:rPr>
              <a:t>6. STAJ BAŞVURUSU (CB KARİYER KAPISI )</a:t>
            </a:r>
          </a:p>
        </p:txBody>
      </p:sp>
      <p:sp>
        <p:nvSpPr>
          <p:cNvPr id="3" name="Dikdörtgen 2"/>
          <p:cNvSpPr/>
          <p:nvPr/>
        </p:nvSpPr>
        <p:spPr>
          <a:xfrm>
            <a:off x="2195736" y="2109049"/>
            <a:ext cx="6030416" cy="4093428"/>
          </a:xfrm>
          <a:prstGeom prst="rect">
            <a:avLst/>
          </a:prstGeom>
        </p:spPr>
        <p:txBody>
          <a:bodyPr wrap="square">
            <a:spAutoFit/>
          </a:bodyPr>
          <a:lstStyle/>
          <a:p>
            <a:pPr marL="342900" indent="-342900">
              <a:buFont typeface="Arial" panose="020B0604020202020204" pitchFamily="34" charset="0"/>
              <a:buChar char="•"/>
            </a:pPr>
            <a:r>
              <a:rPr lang="tr-TR" sz="2000" b="1" dirty="0">
                <a:solidFill>
                  <a:srgbClr val="002060"/>
                </a:solidFill>
                <a:latin typeface="Calibri"/>
              </a:rPr>
              <a:t>Cumhurbaşkanlığı Kariyer Kapısı Ulusal Staj Programı Kapsamında staj yapacak öğrencilerimizin teklif ve onay süreçlerinin tamamı Kariyer Kapısı üzerinden yürütülmektedir. </a:t>
            </a:r>
          </a:p>
          <a:p>
            <a:pPr marL="342900" indent="-342900">
              <a:buFont typeface="Arial" panose="020B0604020202020204" pitchFamily="34" charset="0"/>
              <a:buChar char="•"/>
            </a:pPr>
            <a:r>
              <a:rPr lang="tr-TR" sz="2000" b="1" dirty="0">
                <a:solidFill>
                  <a:srgbClr val="002060"/>
                </a:solidFill>
                <a:latin typeface="Calibri"/>
              </a:rPr>
              <a:t>Teklif Alan Öğrenciler verilen süre içinde teklifi kabul etmekte  ya da reddetmektedir. Reddettiklerinde belirtecekleri nedenlere göre yeniden değerlendirme yapılacaktır.</a:t>
            </a:r>
          </a:p>
          <a:p>
            <a:pPr marL="342900" indent="-342900">
              <a:buFont typeface="Arial" panose="020B0604020202020204" pitchFamily="34" charset="0"/>
              <a:buChar char="•"/>
            </a:pPr>
            <a:r>
              <a:rPr lang="tr-TR" sz="2000" b="1" dirty="0">
                <a:solidFill>
                  <a:srgbClr val="002060"/>
                </a:solidFill>
                <a:latin typeface="Calibri"/>
              </a:rPr>
              <a:t>Teklifi kabul eden öğrenciler kabul belgelerini ekleriyle birlikte yüksekokulumuza ileterek stajlarını başlatabilirler.</a:t>
            </a:r>
          </a:p>
          <a:p>
            <a:pPr marL="342900" indent="-342900">
              <a:buFont typeface="Arial" panose="020B0604020202020204" pitchFamily="34" charset="0"/>
              <a:buChar char="•"/>
            </a:pPr>
            <a:r>
              <a:rPr lang="tr-TR" sz="2000" b="1" dirty="0">
                <a:solidFill>
                  <a:srgbClr val="002060"/>
                </a:solidFill>
                <a:latin typeface="Calibri"/>
              </a:rPr>
              <a:t>Sigorta girişleri için istenilen belgelerin zamanında ve eksiksiz okulumuza ulaştırılması gerekmektedir. </a:t>
            </a:r>
          </a:p>
        </p:txBody>
      </p:sp>
      <p:pic>
        <p:nvPicPr>
          <p:cNvPr id="11268" name="Picture 4" descr="http://www.clipartheaven.com/clipart/business_&amp;_office/cartoons_(n_-_z)/signing_document_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76872"/>
            <a:ext cx="1656184"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244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27584" y="908720"/>
            <a:ext cx="7560840" cy="646331"/>
          </a:xfrm>
          <a:prstGeom prst="rect">
            <a:avLst/>
          </a:prstGeom>
          <a:noFill/>
        </p:spPr>
        <p:txBody>
          <a:bodyPr wrap="square" rtlCol="0">
            <a:spAutoFit/>
          </a:bodyPr>
          <a:lstStyle/>
          <a:p>
            <a:pPr algn="ctr"/>
            <a:r>
              <a:rPr lang="tr-TR" sz="3600" b="1" dirty="0">
                <a:solidFill>
                  <a:schemeClr val="tx1">
                    <a:lumMod val="50000"/>
                    <a:lumOff val="50000"/>
                  </a:schemeClr>
                </a:solidFill>
              </a:rPr>
              <a:t>6. STAJ BAŞVURUSU (DİĞER)</a:t>
            </a:r>
          </a:p>
        </p:txBody>
      </p:sp>
      <p:sp>
        <p:nvSpPr>
          <p:cNvPr id="3" name="Dikdörtgen 2"/>
          <p:cNvSpPr/>
          <p:nvPr/>
        </p:nvSpPr>
        <p:spPr>
          <a:xfrm>
            <a:off x="3131840" y="1555051"/>
            <a:ext cx="5094312" cy="4401205"/>
          </a:xfrm>
          <a:prstGeom prst="rect">
            <a:avLst/>
          </a:prstGeom>
        </p:spPr>
        <p:txBody>
          <a:bodyPr wrap="square">
            <a:spAutoFit/>
          </a:bodyPr>
          <a:lstStyle/>
          <a:p>
            <a:r>
              <a:rPr lang="tr-TR" sz="2000" b="1" dirty="0">
                <a:solidFill>
                  <a:srgbClr val="002060"/>
                </a:solidFill>
                <a:latin typeface="Calibri"/>
              </a:rPr>
              <a:t>Staj yapacak öğrenciler, öncelikle staj yapmayı istedikleri kuruma sözlü ya da yazılı başvuru yaparak staj yapmak istediklerini ilgili iş yerine bildirdikten sonra EK-4 adlı İşyeri Kabul Formu belgesini işyeri yetkilisine doldurturlar.  </a:t>
            </a:r>
          </a:p>
          <a:p>
            <a:endParaRPr lang="tr-TR" sz="2000" b="1" dirty="0">
              <a:solidFill>
                <a:srgbClr val="002060"/>
              </a:solidFill>
              <a:latin typeface="Calibri"/>
            </a:endParaRPr>
          </a:p>
          <a:p>
            <a:r>
              <a:rPr lang="tr-TR" sz="2000" b="1" dirty="0">
                <a:solidFill>
                  <a:srgbClr val="002060"/>
                </a:solidFill>
                <a:latin typeface="Calibri"/>
              </a:rPr>
              <a:t>İş Yeri onayı alındıktan sonra Uygulama takviminde belirtildiği üzere ilgili diğer belgeleri (EK-3, Öğrenci Kimlik ve Nüfus Cüzdanı Fotokopileri, SGK Provizyon Sorgulama Belgesi) doldurarak-hazırlayarak-temin ederek Yüksekokulumuza elden ya da posta yoluyla ulaştırırlar.</a:t>
            </a:r>
          </a:p>
          <a:p>
            <a:pPr algn="just"/>
            <a:endParaRPr lang="tr-TR" sz="2000" b="1" dirty="0">
              <a:solidFill>
                <a:srgbClr val="002060"/>
              </a:solidFill>
              <a:latin typeface="Calibri"/>
            </a:endParaRPr>
          </a:p>
        </p:txBody>
      </p:sp>
      <p:pic>
        <p:nvPicPr>
          <p:cNvPr id="11268" name="Picture 4" descr="http://www.clipartheaven.com/clipart/business_&amp;_office/cartoons_(n_-_z)/signing_document_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060848"/>
            <a:ext cx="2016224" cy="3139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5742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19872" y="1349263"/>
            <a:ext cx="4572000" cy="4431983"/>
          </a:xfrm>
          <a:prstGeom prst="rect">
            <a:avLst/>
          </a:prstGeom>
        </p:spPr>
        <p:txBody>
          <a:bodyPr>
            <a:spAutoFit/>
          </a:bodyPr>
          <a:lstStyle/>
          <a:p>
            <a:r>
              <a:rPr lang="tr-TR" sz="2400" b="1" dirty="0">
                <a:solidFill>
                  <a:srgbClr val="002060"/>
                </a:solidFill>
                <a:latin typeface="Calibri"/>
              </a:rPr>
              <a:t>Gönderilen başvuru dosyaları Staj Komisyonu tarafından </a:t>
            </a:r>
            <a:r>
              <a:rPr lang="tr-TR" sz="2400" b="1" dirty="0">
                <a:solidFill>
                  <a:srgbClr val="C00000"/>
                </a:solidFill>
                <a:latin typeface="Calibri"/>
              </a:rPr>
              <a:t>staj yeri ve tarihi uygunluğu kontrol edildikten sonra tüm başvurular için ilk liste yayınlanır. </a:t>
            </a:r>
            <a:r>
              <a:rPr lang="tr-TR" sz="2400" b="1" dirty="0">
                <a:solidFill>
                  <a:srgbClr val="002060"/>
                </a:solidFill>
                <a:latin typeface="Calibri"/>
              </a:rPr>
              <a:t>Listeye göre staj yeri ve tarihi uygunluğu kabul edilen öğrenciler stajları için belirlemiş oldukları tarihi beklemeye başlarlar. Staj yeri ve tarihi yanlış olan ve eksik belge gönderen öğrenciler için bir ek süre tanınır.</a:t>
            </a:r>
          </a:p>
          <a:p>
            <a:r>
              <a:rPr lang="tr-TR" sz="2000" dirty="0"/>
              <a:t>	</a:t>
            </a:r>
          </a:p>
        </p:txBody>
      </p:sp>
      <p:pic>
        <p:nvPicPr>
          <p:cNvPr id="13316" name="Picture 4" descr="http://hasangulesen.com/uploads/images/man%20and%20tick%20gif%20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529" y="1556792"/>
            <a:ext cx="2857648" cy="306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7844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23928" y="1196752"/>
            <a:ext cx="4283968" cy="4832092"/>
          </a:xfrm>
          <a:prstGeom prst="rect">
            <a:avLst/>
          </a:prstGeom>
        </p:spPr>
        <p:txBody>
          <a:bodyPr wrap="square">
            <a:spAutoFit/>
          </a:bodyPr>
          <a:lstStyle/>
          <a:p>
            <a:r>
              <a:rPr lang="tr-TR" sz="2800" b="1" dirty="0">
                <a:solidFill>
                  <a:srgbClr val="002060"/>
                </a:solidFill>
                <a:latin typeface="Calibri"/>
              </a:rPr>
              <a:t>Ek süre sonunda </a:t>
            </a:r>
            <a:r>
              <a:rPr lang="tr-TR" sz="2800" b="1" dirty="0">
                <a:solidFill>
                  <a:srgbClr val="C00000"/>
                </a:solidFill>
                <a:latin typeface="Calibri"/>
              </a:rPr>
              <a:t>Staj yeri ve tarihi düzeltilen ve eksik belgelerini tamamlayan öğrencilerle birlikte son (nihai) liste yayınlanır.</a:t>
            </a:r>
            <a:r>
              <a:rPr lang="tr-TR" sz="2800" b="1" dirty="0">
                <a:solidFill>
                  <a:srgbClr val="002060"/>
                </a:solidFill>
                <a:latin typeface="Calibri"/>
              </a:rPr>
              <a:t> Listeye göre tüm stajyerler belirtmiş oldukları ve onaylanmış olan tarih aralıklarında stajlarını yapmak üzere hazırlıklarını yaparlar. </a:t>
            </a:r>
          </a:p>
        </p:txBody>
      </p:sp>
      <p:pic>
        <p:nvPicPr>
          <p:cNvPr id="14338" name="Picture 2" descr="http://www.exceltoxl.com/media/blogs/x/2014/March/List%20Files%20gif.gif?mtime=13940207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60108"/>
            <a:ext cx="3886200" cy="258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1306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87624" y="2708920"/>
            <a:ext cx="6984776" cy="2677656"/>
          </a:xfrm>
          <a:prstGeom prst="rect">
            <a:avLst/>
          </a:prstGeom>
        </p:spPr>
        <p:txBody>
          <a:bodyPr wrap="square">
            <a:spAutoFit/>
          </a:bodyPr>
          <a:lstStyle/>
          <a:p>
            <a:pPr algn="just"/>
            <a:r>
              <a:rPr lang="tr-TR" sz="2400" b="1" dirty="0"/>
              <a:t>ÖNEMLİ NOT: </a:t>
            </a:r>
            <a:r>
              <a:rPr lang="tr-TR" sz="2400" b="1" dirty="0">
                <a:solidFill>
                  <a:srgbClr val="002060"/>
                </a:solidFill>
                <a:latin typeface="Calibri"/>
              </a:rPr>
              <a:t>Resmi tatil günlerinde yapılan çalışmalar staj süresinden sayılmaz. Resmi tatil günlerine denk gelen staj günleri stajın sonuna eklenir.</a:t>
            </a:r>
          </a:p>
          <a:p>
            <a:pPr algn="just"/>
            <a:endParaRPr lang="tr-TR" sz="2400" b="1" dirty="0">
              <a:solidFill>
                <a:srgbClr val="002060"/>
              </a:solidFill>
              <a:latin typeface="Calibri"/>
            </a:endParaRPr>
          </a:p>
          <a:p>
            <a:pPr algn="just"/>
            <a:r>
              <a:rPr lang="tr-TR" sz="2400" b="1" dirty="0">
                <a:solidFill>
                  <a:srgbClr val="002060"/>
                </a:solidFill>
                <a:latin typeface="Calibri"/>
              </a:rPr>
              <a:t>Stajı; sınırlı tarih aralığıyla sınırlı tutmamızın nedeni budur.</a:t>
            </a:r>
          </a:p>
        </p:txBody>
      </p:sp>
      <p:pic>
        <p:nvPicPr>
          <p:cNvPr id="15364" name="Picture 4" descr="http://www.lakirdi.com/wp-content/uploads/2013/06/uyari.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052736"/>
            <a:ext cx="1944216" cy="136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6121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3568" y="908720"/>
            <a:ext cx="7776864" cy="646331"/>
          </a:xfrm>
          <a:prstGeom prst="rect">
            <a:avLst/>
          </a:prstGeom>
          <a:noFill/>
        </p:spPr>
        <p:txBody>
          <a:bodyPr wrap="square" rtlCol="0">
            <a:spAutoFit/>
          </a:bodyPr>
          <a:lstStyle/>
          <a:p>
            <a:r>
              <a:rPr lang="tr-TR" sz="3600" b="1" dirty="0">
                <a:solidFill>
                  <a:schemeClr val="tx1">
                    <a:lumMod val="50000"/>
                    <a:lumOff val="50000"/>
                  </a:schemeClr>
                </a:solidFill>
              </a:rPr>
              <a:t>7. STAJ RAPORU YAZIM KURALLARI</a:t>
            </a:r>
          </a:p>
        </p:txBody>
      </p:sp>
      <p:sp>
        <p:nvSpPr>
          <p:cNvPr id="3" name="Dikdörtgen 2"/>
          <p:cNvSpPr/>
          <p:nvPr/>
        </p:nvSpPr>
        <p:spPr>
          <a:xfrm>
            <a:off x="3707904" y="1933651"/>
            <a:ext cx="4427984" cy="2554545"/>
          </a:xfrm>
          <a:prstGeom prst="rect">
            <a:avLst/>
          </a:prstGeom>
        </p:spPr>
        <p:txBody>
          <a:bodyPr wrap="square">
            <a:spAutoFit/>
          </a:bodyPr>
          <a:lstStyle/>
          <a:p>
            <a:r>
              <a:rPr lang="tr-TR" sz="2000" b="1" dirty="0">
                <a:solidFill>
                  <a:srgbClr val="002060"/>
                </a:solidFill>
                <a:latin typeface="Calibri"/>
              </a:rPr>
              <a:t>Staj yapılan kurumda öğrenciler staj süresi boyunca yaptıkları çalışmaları raporladıkları bir staj dosyası şeklinde hazırlamakla yükümlüdürler. Staj Dosyası Hazırlamak için EK-10 adlı belge kullanılmalıdır ve aşağıdaki kurallar dikkate alınarak staj dosyası tanzim edilmelidir.</a:t>
            </a:r>
          </a:p>
        </p:txBody>
      </p:sp>
      <p:pic>
        <p:nvPicPr>
          <p:cNvPr id="16386" name="Picture 2" descr="http://images.clipartlogo.com/files/ss/original/732/73260880/cartoon-question-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43494"/>
            <a:ext cx="2939900" cy="2743907"/>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emelulku.weebly.com/uploads/1/1/0/6/11068732/41402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043" y="4469779"/>
            <a:ext cx="2381250"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168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19872" y="1110673"/>
            <a:ext cx="4572000" cy="4693593"/>
          </a:xfrm>
          <a:prstGeom prst="rect">
            <a:avLst/>
          </a:prstGeom>
        </p:spPr>
        <p:txBody>
          <a:bodyPr>
            <a:spAutoFit/>
          </a:bodyPr>
          <a:lstStyle/>
          <a:p>
            <a:pPr marL="342900" lvl="0" indent="-342900" algn="just">
              <a:lnSpc>
                <a:spcPct val="115000"/>
              </a:lnSpc>
              <a:spcAft>
                <a:spcPts val="0"/>
              </a:spcAft>
              <a:buFont typeface="+mj-lt"/>
              <a:buAutoNum type="alphaLcParenR"/>
            </a:pPr>
            <a:r>
              <a:rPr lang="tr-TR" sz="2000" b="1" dirty="0">
                <a:solidFill>
                  <a:srgbClr val="002060"/>
                </a:solidFill>
                <a:latin typeface="Calibri"/>
              </a:rPr>
              <a:t>Staj Takip Formu(EK-9) adlı çizelge (iş yeri yetkilisinin denetiminde) stajyer öğrenciye her gün için imza attırılmak suretiyle doldurtulmalı ve devam durumu takip edilmelidir. Onay bölgesi iş yeri yetkilisi tarafından imzalanmalıdır.</a:t>
            </a:r>
          </a:p>
          <a:p>
            <a:pPr marL="342900" lvl="0" indent="-342900" algn="just">
              <a:lnSpc>
                <a:spcPct val="115000"/>
              </a:lnSpc>
              <a:spcAft>
                <a:spcPts val="0"/>
              </a:spcAft>
              <a:buFont typeface="+mj-lt"/>
              <a:buAutoNum type="alphaLcParenR"/>
            </a:pPr>
            <a:r>
              <a:rPr lang="tr-TR" sz="2000" b="1" dirty="0">
                <a:solidFill>
                  <a:srgbClr val="002060"/>
                </a:solidFill>
                <a:latin typeface="Calibri"/>
              </a:rPr>
              <a:t>Staj uygulamasının yapıldığı her gün için en az bir sayfa rapor yazılmalıdır.</a:t>
            </a:r>
          </a:p>
          <a:p>
            <a:pPr marL="342900" lvl="0" indent="-342900" algn="just">
              <a:lnSpc>
                <a:spcPct val="115000"/>
              </a:lnSpc>
              <a:spcAft>
                <a:spcPts val="0"/>
              </a:spcAft>
              <a:buFont typeface="+mj-lt"/>
              <a:buAutoNum type="alphaLcParenR"/>
            </a:pPr>
            <a:r>
              <a:rPr lang="tr-TR" sz="2000" b="1" dirty="0">
                <a:solidFill>
                  <a:srgbClr val="002060"/>
                </a:solidFill>
                <a:latin typeface="Calibri"/>
              </a:rPr>
              <a:t>Raporlar, bilgisayar ortamında hazırlanmalıdır.</a:t>
            </a:r>
          </a:p>
          <a:p>
            <a:pPr marL="342900" lvl="0" indent="-342900" algn="just">
              <a:lnSpc>
                <a:spcPct val="115000"/>
              </a:lnSpc>
              <a:spcAft>
                <a:spcPts val="0"/>
              </a:spcAft>
              <a:buFont typeface="+mj-lt"/>
              <a:buAutoNum type="alphaLcParenR"/>
            </a:pPr>
            <a:r>
              <a:rPr lang="tr-TR" sz="2000" b="1" dirty="0">
                <a:solidFill>
                  <a:srgbClr val="002060"/>
                </a:solidFill>
                <a:latin typeface="Calibri"/>
              </a:rPr>
              <a:t>Yazım formatı, </a:t>
            </a:r>
            <a:r>
              <a:rPr lang="tr-TR" sz="2000" b="1" dirty="0">
                <a:solidFill>
                  <a:srgbClr val="C00000"/>
                </a:solidFill>
                <a:latin typeface="Calibri"/>
              </a:rPr>
              <a:t>Times New Roman yazı tipinde 12 punto </a:t>
            </a:r>
            <a:r>
              <a:rPr lang="tr-TR" sz="2000" b="1" dirty="0">
                <a:solidFill>
                  <a:srgbClr val="002060"/>
                </a:solidFill>
                <a:latin typeface="Calibri"/>
              </a:rPr>
              <a:t>olmalıdır.</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71663"/>
            <a:ext cx="2808312"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1512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1043608" y="773832"/>
            <a:ext cx="7024744" cy="1143000"/>
          </a:xfrm>
        </p:spPr>
        <p:txBody>
          <a:bodyPr>
            <a:noAutofit/>
          </a:bodyPr>
          <a:lstStyle/>
          <a:p>
            <a:pPr algn="ctr"/>
            <a:r>
              <a:rPr lang="tr-TR" sz="3200" b="1" dirty="0">
                <a:solidFill>
                  <a:schemeClr val="tx1">
                    <a:lumMod val="50000"/>
                    <a:lumOff val="50000"/>
                  </a:schemeClr>
                </a:solidFill>
              </a:rPr>
              <a:t>1. STAJIN TANIMI, SÜRESİ VE DÖNEMİ</a:t>
            </a:r>
          </a:p>
        </p:txBody>
      </p:sp>
      <p:sp>
        <p:nvSpPr>
          <p:cNvPr id="4" name="Metin kutusu 3"/>
          <p:cNvSpPr txBox="1"/>
          <p:nvPr/>
        </p:nvSpPr>
        <p:spPr>
          <a:xfrm>
            <a:off x="2627784" y="1916832"/>
            <a:ext cx="5832648" cy="4493538"/>
          </a:xfrm>
          <a:prstGeom prst="rect">
            <a:avLst/>
          </a:prstGeom>
          <a:noFill/>
        </p:spPr>
        <p:txBody>
          <a:bodyPr wrap="square" rtlCol="0">
            <a:spAutoFit/>
          </a:bodyPr>
          <a:lstStyle/>
          <a:p>
            <a:r>
              <a:rPr lang="tr-TR" sz="2200" b="1" dirty="0">
                <a:solidFill>
                  <a:srgbClr val="002060"/>
                </a:solidFill>
                <a:latin typeface="Calibri" pitchFamily="34" charset="0"/>
                <a:cs typeface="Calibri" pitchFamily="34" charset="0"/>
              </a:rPr>
              <a:t>Staj, Ankara Üniversitesi Hukuk Fakültesi Adalet Meslek Yüksekokulu öğrencilerinin, kamu ve özel sektördeki iş hayatına hazırlanması için öngörülen bir mesleki uygulamadır. Adalet Meslek Yüksekokullarında ön lisans düzeyinde mesleki öğrenim gören öğrencilere, gelecekte adalet ve hukuk hizmetlerine ilişkin olarak kamu ve özel sektör kurum ve kuruluşlarında yapabilecekleri görevler hakkında yerinde gözlem ve inceleme yapmalarını sağlamak amacıyla, 1. sınıfın sonunda yaz dönemi boyunca toplam </a:t>
            </a:r>
            <a:r>
              <a:rPr lang="tr-TR" sz="2200" b="1" dirty="0">
                <a:solidFill>
                  <a:srgbClr val="FF0000"/>
                </a:solidFill>
                <a:latin typeface="Calibri" pitchFamily="34" charset="0"/>
                <a:cs typeface="Calibri" pitchFamily="34" charset="0"/>
              </a:rPr>
              <a:t>6 hafta (30 iş günü) </a:t>
            </a:r>
            <a:r>
              <a:rPr lang="tr-TR" sz="2200" b="1" dirty="0">
                <a:solidFill>
                  <a:srgbClr val="002060"/>
                </a:solidFill>
                <a:latin typeface="Calibri" pitchFamily="34" charset="0"/>
                <a:cs typeface="Calibri" pitchFamily="34" charset="0"/>
              </a:rPr>
              <a:t>staj yapma zorunluluğu getirilmiştir.</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76872"/>
            <a:ext cx="216024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0524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87624" y="1052736"/>
            <a:ext cx="6768752" cy="4693593"/>
          </a:xfrm>
          <a:prstGeom prst="rect">
            <a:avLst/>
          </a:prstGeom>
        </p:spPr>
        <p:txBody>
          <a:bodyPr wrap="square">
            <a:spAutoFit/>
          </a:bodyPr>
          <a:lstStyle/>
          <a:p>
            <a:pPr marL="342900" lvl="0" indent="-342900" algn="just">
              <a:lnSpc>
                <a:spcPct val="115000"/>
              </a:lnSpc>
              <a:spcAft>
                <a:spcPts val="0"/>
              </a:spcAft>
              <a:buFont typeface="+mj-lt"/>
              <a:buAutoNum type="alphaLcParenR" startAt="5"/>
            </a:pPr>
            <a:r>
              <a:rPr lang="tr-TR" sz="2000" b="1" dirty="0">
                <a:solidFill>
                  <a:srgbClr val="002060"/>
                </a:solidFill>
                <a:latin typeface="Calibri"/>
              </a:rPr>
              <a:t>Kenar boşlukları sol 2,5 cm, sağ 1,5 cm, üst 2,5 cm, alt 2,5 cm olmalıdır.</a:t>
            </a:r>
          </a:p>
          <a:p>
            <a:pPr marL="342900" lvl="0" indent="-342900" algn="just">
              <a:lnSpc>
                <a:spcPct val="115000"/>
              </a:lnSpc>
              <a:spcAft>
                <a:spcPts val="0"/>
              </a:spcAft>
              <a:buFont typeface="+mj-lt"/>
              <a:buAutoNum type="alphaLcParenR" startAt="5"/>
            </a:pPr>
            <a:r>
              <a:rPr lang="tr-TR" sz="2000" b="1" dirty="0">
                <a:solidFill>
                  <a:srgbClr val="002060"/>
                </a:solidFill>
                <a:latin typeface="Calibri"/>
              </a:rPr>
              <a:t>Rapor içerisinde gereksiz bilgi ve dokümanlara yer verilmemeli, gerekli görülenler ise Ekler şeklinde adlandırılarak konulmalıdır. Ayrıca rapor yazımında kullanılan dile önem verilmeli, başlıklar, bölümler, alt bölümler, paragraf girintileri standart ve bütünlük içinde olmalı, yazım kuralları ve noktalama işaretlerine dikkat edilmelidir.</a:t>
            </a:r>
          </a:p>
          <a:p>
            <a:pPr marL="342900" lvl="0" indent="-342900" algn="just">
              <a:lnSpc>
                <a:spcPct val="115000"/>
              </a:lnSpc>
              <a:spcAft>
                <a:spcPts val="1000"/>
              </a:spcAft>
              <a:buFont typeface="+mj-lt"/>
              <a:buAutoNum type="alphaLcParenR" startAt="5"/>
            </a:pPr>
            <a:r>
              <a:rPr lang="tr-TR" sz="2000" b="1" dirty="0">
                <a:solidFill>
                  <a:srgbClr val="002060"/>
                </a:solidFill>
                <a:latin typeface="Calibri"/>
              </a:rPr>
              <a:t>Her rapor sayfasının en altında çerçeve içine alınmış bölümde çalışma tarihi, çalışılan bölüm/departman bilgileri doldurulmuş olmalıdır. Onay bölgesi her sayfada iş yeri sorumlusu ya da bölüm yetkilisi tarafından imzalanmalıdır.</a:t>
            </a:r>
          </a:p>
        </p:txBody>
      </p:sp>
    </p:spTree>
    <p:extLst>
      <p:ext uri="{BB962C8B-B14F-4D97-AF65-F5344CB8AC3E}">
        <p14:creationId xmlns:p14="http://schemas.microsoft.com/office/powerpoint/2010/main" val="1406219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3568" y="908720"/>
            <a:ext cx="7704856" cy="646331"/>
          </a:xfrm>
          <a:prstGeom prst="rect">
            <a:avLst/>
          </a:prstGeom>
          <a:noFill/>
        </p:spPr>
        <p:txBody>
          <a:bodyPr wrap="square" rtlCol="0">
            <a:spAutoFit/>
          </a:bodyPr>
          <a:lstStyle/>
          <a:p>
            <a:pPr algn="ctr"/>
            <a:r>
              <a:rPr lang="tr-TR" sz="3600" b="1" dirty="0">
                <a:solidFill>
                  <a:schemeClr val="tx1">
                    <a:lumMod val="50000"/>
                    <a:lumOff val="50000"/>
                  </a:schemeClr>
                </a:solidFill>
              </a:rPr>
              <a:t>8. STAJ DEĞERLENDİRME</a:t>
            </a:r>
          </a:p>
        </p:txBody>
      </p:sp>
      <p:sp>
        <p:nvSpPr>
          <p:cNvPr id="3" name="Dikdörtgen 2"/>
          <p:cNvSpPr/>
          <p:nvPr/>
        </p:nvSpPr>
        <p:spPr>
          <a:xfrm>
            <a:off x="683568" y="1562237"/>
            <a:ext cx="7704856" cy="779444"/>
          </a:xfrm>
          <a:prstGeom prst="rect">
            <a:avLst/>
          </a:prstGeom>
        </p:spPr>
        <p:txBody>
          <a:bodyPr wrap="square">
            <a:spAutoFit/>
          </a:bodyPr>
          <a:lstStyle/>
          <a:p>
            <a:pPr indent="228600" algn="just">
              <a:lnSpc>
                <a:spcPct val="115000"/>
              </a:lnSpc>
              <a:spcAft>
                <a:spcPts val="1000"/>
              </a:spcAft>
            </a:pPr>
            <a:r>
              <a:rPr lang="tr-TR" sz="2000" b="1" dirty="0">
                <a:solidFill>
                  <a:srgbClr val="002060"/>
                </a:solidFill>
                <a:latin typeface="Calibri"/>
              </a:rPr>
              <a:t>Yapılan staj çalışmasının Başarılı sayılması öncelikle aşağıdaki şartlara bağlıdır:</a:t>
            </a:r>
          </a:p>
        </p:txBody>
      </p:sp>
      <p:sp>
        <p:nvSpPr>
          <p:cNvPr id="4" name="Dikdörtgen 3"/>
          <p:cNvSpPr/>
          <p:nvPr/>
        </p:nvSpPr>
        <p:spPr>
          <a:xfrm>
            <a:off x="3596506" y="2358326"/>
            <a:ext cx="4572000" cy="3477875"/>
          </a:xfrm>
          <a:prstGeom prst="rect">
            <a:avLst/>
          </a:prstGeom>
        </p:spPr>
        <p:txBody>
          <a:bodyPr>
            <a:spAutoFit/>
          </a:bodyPr>
          <a:lstStyle/>
          <a:p>
            <a:pPr marL="457200" indent="-457200" algn="just">
              <a:buFont typeface="+mj-lt"/>
              <a:buAutoNum type="arabicPeriod"/>
            </a:pPr>
            <a:r>
              <a:rPr lang="tr-TR" sz="2000" b="1" dirty="0">
                <a:solidFill>
                  <a:srgbClr val="002060"/>
                </a:solidFill>
                <a:latin typeface="Calibri"/>
              </a:rPr>
              <a:t>Yukarıda belirtilen Staj Raporu Yazım </a:t>
            </a:r>
          </a:p>
          <a:p>
            <a:r>
              <a:rPr lang="tr-TR" sz="2000" b="1" dirty="0">
                <a:solidFill>
                  <a:srgbClr val="002060"/>
                </a:solidFill>
                <a:latin typeface="Calibri"/>
              </a:rPr>
              <a:t>Kurallarına göre hazırlanmayan raporlar değerlendirmeye alınmaz.  </a:t>
            </a:r>
          </a:p>
          <a:p>
            <a:pPr algn="just"/>
            <a:endParaRPr lang="tr-TR" sz="2000" b="1" dirty="0">
              <a:solidFill>
                <a:srgbClr val="002060"/>
              </a:solidFill>
              <a:latin typeface="Calibri"/>
            </a:endParaRPr>
          </a:p>
          <a:p>
            <a:r>
              <a:rPr lang="tr-TR" sz="2000" b="1" dirty="0">
                <a:solidFill>
                  <a:srgbClr val="002060"/>
                </a:solidFill>
                <a:latin typeface="Calibri"/>
              </a:rPr>
              <a:t>Öğrencilerin çalışmalarıyla ilgili örnekleri mesleki bilgi, beceri ve deneyimlerini ve diğer içeriklerini rapor içerisinde yansıtmış olmaları değerlendirme sırasında etkili olacaktır. Staj Komisyonu gerekli gördüğü yerlerin tekrar yazılmasını isteyebilir.</a:t>
            </a:r>
          </a:p>
        </p:txBody>
      </p:sp>
      <p:pic>
        <p:nvPicPr>
          <p:cNvPr id="18434" name="Picture 2" descr="http://www.netanimations.net/_animated_quill_pen_writing_in_book%2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492896"/>
            <a:ext cx="2448272" cy="2293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6502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19872" y="889844"/>
            <a:ext cx="4878288" cy="5324535"/>
          </a:xfrm>
          <a:prstGeom prst="rect">
            <a:avLst/>
          </a:prstGeom>
        </p:spPr>
        <p:txBody>
          <a:bodyPr wrap="square">
            <a:spAutoFit/>
          </a:bodyPr>
          <a:lstStyle/>
          <a:p>
            <a:pPr marL="342900" indent="-342900" algn="just">
              <a:buFont typeface="+mj-lt"/>
              <a:buAutoNum type="arabicPeriod" startAt="2"/>
            </a:pPr>
            <a:r>
              <a:rPr lang="tr-TR" sz="2000" b="1" dirty="0">
                <a:solidFill>
                  <a:srgbClr val="C00000"/>
                </a:solidFill>
                <a:latin typeface="Calibri"/>
              </a:rPr>
              <a:t>“İşyeri Staj Değerlendirme Formu” </a:t>
            </a:r>
            <a:r>
              <a:rPr lang="tr-TR" sz="2000" b="1" dirty="0">
                <a:solidFill>
                  <a:srgbClr val="002060"/>
                </a:solidFill>
                <a:latin typeface="Calibri"/>
              </a:rPr>
              <a:t>(Bkz. Ek-8) kurum/iş yeri yetkililerince stajın bitiminden hemen sonra doldurulmalı ve iş yeri yetkililerince mühürlenip imzalanarak kapalı zarf içerisinde staj dosyasına eklenmelidir. (Söz konusu formun ulaştırılması kurum tarafından gerçekleştirilmek istendiğinde bu durum öğrencinin sorumluluğunda olup zamanında ulaşmayan formlar için öğrenci başarısız sayılacaktır.)</a:t>
            </a:r>
          </a:p>
          <a:p>
            <a:pPr marL="342900" indent="-342900" algn="just">
              <a:buFont typeface="+mj-lt"/>
              <a:buAutoNum type="arabicPeriod" startAt="3"/>
            </a:pPr>
            <a:r>
              <a:rPr lang="tr-TR" sz="2000" b="1" dirty="0">
                <a:solidFill>
                  <a:srgbClr val="002060"/>
                </a:solidFill>
                <a:latin typeface="Calibri"/>
              </a:rPr>
              <a:t>Hazırlanan staj dosyası Staj Takviminde belirtilen süre sonuna kadar Yüksekokul Müdürlüğüne </a:t>
            </a:r>
            <a:r>
              <a:rPr lang="tr-TR" sz="2000" b="1" i="1" dirty="0">
                <a:solidFill>
                  <a:srgbClr val="C00000"/>
                </a:solidFill>
                <a:latin typeface="Calibri"/>
              </a:rPr>
              <a:t>elden ya da posta yolu ile </a:t>
            </a:r>
            <a:r>
              <a:rPr lang="tr-TR" sz="2000" b="1" dirty="0">
                <a:solidFill>
                  <a:srgbClr val="002060"/>
                </a:solidFill>
                <a:latin typeface="Calibri"/>
              </a:rPr>
              <a:t>teslim edilmelidir. Zamanında teslim edilmeyen raporlar değerlendirmeye alınmaz.</a:t>
            </a:r>
          </a:p>
        </p:txBody>
      </p:sp>
      <p:sp>
        <p:nvSpPr>
          <p:cNvPr id="3" name="AutoShape 2" descr="data:image/jpeg;base64,/9j/4AAQSkZJRgABAQAAAQABAAD/2wCEAAkGBhMRERUSEhIWFRMWGBoZGBUYGBYYGRgYGhYYGBgYGhgaHCcfGRwjGhgXIC8gIycpLSwsFSAxNTAqNSYrLSoBCQoKDgwOGQ8PGjUkHyUsLC8uMCwsLS0wLC8sKSwsKikvLzQqLCw0LCwsKSwsLCwwLCw0LCwsKSkvLCwsLywvLP/AABEIAQ4AuwMBIgACEQEDEQH/xAAcAAEAAQUBAQAAAAAAAAAAAAAABQIDBAYHAQj/xABBEAACAQMCAwUFAwoFBAMAAAABAgMABBESIQUxQQYTIlFhBzJCcYEUI5EzQ1JTYnKCkqGxFSSywdE0osLwY4Oj/8QAGwEBAAIDAQEAAAAAAAAAAAAAAAQFAgMGAQf/xAAzEQABAwIDBAkEAwADAAAAAAABAAIDBBESITEFQYHwBhNRYXGhscHRFCIykSPh8RZCcv/aAAwDAQACEQMRAD8A7jSlKIlKUoiUpSiJWm+1DtY1lahYW03E50I2x0KN5JMHqF2HPxOua3KuQe3GN/tFm2D3fdzKD0D6oiR8yB/2nyqRTMEkzWu0utM7iyNzh2LnEi6mLOS7N7zuS7NtjxM2S23nUv2e7VXViwNvMRGOcDEtCR5BD7nPmmnfnnlUTSuufBG9uFzRZc62Z7TiBzXaeAe2C0mwtxm1kxuXI7nO2cS8gMnbWF5VvSSBgCCCDuCNwR6Gvlys3g3HLmzINrO8Q/Vg5iO+TmI+HfHMAN6iqafZJ1iPA/Ks4toDSQcQvpilcn4R7bWGBdWurlmSBhv5kxuRgfJzW22XtS4bIN7pYj5TBov6uAD9CaqZaeWL82kc9qsGTMf+JW10qxaX8co1RSJIvmjKw/EGr9aFtSlKURKUpREpSlESlKURKUpREpSlESlKURK1L2mdlze2Z7tdU8J7yIDmxAIZOfxIWA9cVttKya4tIcNQvHAOFivlpWz/AMHYgjYgg8iDsR0xViS4Kk6kOn9JfF+Kjf8ADNdt7dey9btmuLUrHcHd1P5OU42Jxuj8hrGcgbg7Ecm4lwC6t5hDLbSh2VyAFL6ghXJUpnUPF05ZGcV08W0IpGXc7Cd9+dFRSUj43ZC4WBFMrDKkEelVVZe2R/FjfGzKcHH7w3xXndOPdfI8nGfplcf1BqficNRfw5+VEs06H9q/SrHfuPejz+6Qf74NeC/Trlf3lZf7inWN3m3jkvMDtyuC2UHUBpb9Jcq38y4PQVKWfaS9hP3V9cr6NIZV/ll1AczUXHco3uup+RBq5mtboIZMy0FbBLKzIEhbjw72t8RiwHaGdRz1xlHPP4oyFHTfQeVdG7D+0OLiOY2TubhRqMZOoMuQC0bYGoAkAggEZHmDXCK3j2O8KeW/a4APdQRsrNvgySacIDyOFBYjplPOquuo4I4i9uR9VPpKmV8ga7MLttKUrn1bpSlKIlKUoiUpSiJSlKIlKUoiUpSiJWo9qNX2+20sFb7LeYZhkKddphiMjIB3xkVtruACSQANyTsAPM1wn2v+0CGWSH7O7FFSaNnU6RIspQMEB3ZPuvf2B1DSTzGmog+ojdFe1xa50CYsOdrqD4tYWkUUDWd0Z1fUrK+BIGXfWUCgqhBHPzXnmo2ouPtFD6j+H/ipK2YyR94iSMmcZCOc9NsDeuro5IqWERyTh2ZsXEA23DgqKaGWZ5cyIjuAJ4qqvaokl0jLBlH7SsuPnkDFWvt8fLvF/mFWLZ4nfi4HwIUV0MjfyaRwKuSwK3vKrfMA/wB6o7tY1JVAMDOAAM43qpblDydfxFVGTbIDH1CsR/Qb1jJJFGMbiB+l7HHI84QCf2um8G9izvpa6uAqHBMcQOo+neN7vrhc+RHOun8J4TDaxLBBGI4kGFUf1JJ3Yk7knJJOTXvDeKQ3CCSCVJUPxIwYZGxGRWVXIzTyTG7zddFHEyMWaLJSlK0rYlKUoiUpSiJSlKIlKUoiUpSiJSlKIuXe0WHit28kMNk7W67IveQBJj+nL94GK55R4webZJAXQE9hXFbhzLcPDHnJYs5YjA2AVARjyGdhXYu1XaiWCSeNRpjjghZnVdUitcyywrIMnAWMxZIIOQ+dtOGx+0PalOGsbbvNbzR/5ZJJCSrgaX72VydMYGl9Tkk/eAZwFpdFonYH2Z8OSG2ubhhNLOiukchUICQCVEefvMFgDqyOWwrywsjagWjgq8WpRkAd4gbwyJjZlYFTtnBODgisi/7QjhPcxrEZ7eSG3tTJKDFHmNpNeXZNwyy6gV2BTrvUh2gsry4soe9YSxvo7xYY9UgXRkP3hyXy4GWjRTh9gBk1SVkPWx3c7kdytaGo6mTId3JWHXhUHmM1hcIdTHhFkCKzKDIWLEqcN75LDDArhsHwnbGKyxKMlcjIAJGdwDnBPpsd/Q1zTmlpI7F1jXBzQe1WjYRlg+hdQzg4G2eZHr686yM1i8N4fMlqbrGq2LyuOetIu8OHAxh4iMuCMEKRgMN6yQa2TRPjNncFqgmjlBLOPPus/stcmHiNuU278tFIMkBlEUkqkjkWVk2J5B2866xXD57eQyxyRytEYtTI6Y1CQjSDhgVIClwQQQdddS7FdoGvLbXIAJo3aKUDOkuuPEuejKUfG+NeMnFdJsmdrourvmPRc5teBzZestkfXn0U9SlKuFTJSlKIlKUoiUpSiJSlKIlKUois3d2kSNJI6oiAszMQAoHMknlUGnaaWbe3tyIzylnJjyCMhkh0lzvth+7q12ijMt5bxNgwojzlTnxSq6LESORC6nYA/FpPNRWXUGoqSw4WqRFEHC5UPd9n2uDIbm4Zu9iEUiRKsKMoLEctUuxd9jIR4j51YFoGa1XucSRSGSQhcKCIZEZw3JtRcY3J8W+MHE/Sq8zOd+RupAYBorV1apKpSRFdDzVgGU/MHY1dG3KlK1rNc/n7H3FszLBH30BZ3QB1WRNTFyhDkKw1E4bVncAjbJkOB9i9Ukkt5DEwZERImCyYClmLMSMAktjSpIwu5O2NwpWAY0PLwMytxnkLBGTkEA6Y28v9q5XYLpEiD3Y5p40xy0RzuiAegVQPpW69s+JXEEGq3CjLIjSEktGHkWPUiaSGYaicsQBjOG5VqMMIRQo5AY3OT8yTzPrUascAwN7Tf9f6p+zGEvL91rLH4jDKy5hk0OM4DKGRvRtsj0II575rqPYSGBbGMwFir6mcvp7wyliJBJp2DKwK4Gw0ADYCuVvxqBTpMqh/0DnWfkmNR+g3rpfs54bLDaMZVKGWV5VjPNEbSFyPhLaS5XmDIQd81N2OHguBblbW3ktG2SwhpDs76X81tNKUroVzyUpSiJSlKIlKUoiUpSiJSlKIoTtJwB5+7lgkEVzFq0Oy60ZXxrjkXIJVtKnYggop6EGIe+vY9pOHO56tbzQOhPp3rRuPPdevM1uVK0yQskzcFm17m6LSh2glzp/w2+1eXdw4/m77T9c4q6OK3B5cMu/q1mv9Tc1uFK1fRxrPr3LTpeMTxjXNYXMcYzqYGCUqAM6mjhlZyv7oY7HIFSUE6uqujBkYBlZSCGBGQQRsQR1qfrSeM2M8ErxWjxhZhrRWzqgJYCRlGNPdnOsaj4W1YDghV0z0rQLsWbJjexUlFdFpXTTsgXxA53YElSMeEgYPXZgeuKyKwuD8LFvEIwzOdy8jnLSOd2dj5k9OQGANhWbVebXyUod6xeK8OW4heFiQHXGoYyp5hhnbIIBHyrQm4FxBX7s2qyeUySosbeRZXOtPUANjPM10ela3Ma/Jwut0U0kV8Bsof2acF0wm7kbVNPgEYIESxll7oA7kh9eW2yT5AVulQHYhj9lZWGCtxdLywcC6l0k/NcH61P10MbWtYA0ZKpkc57i5xuUpSlbFglKUoiUpSiJSlKIlKUoiUpSiJSta4326hgRzH97oyGfVphRhqGlpcHLal0lIw7gkeGr3ZXtMLsHJQnCyIUDBWjbI+L4ldXRhzBUEgagKwxtxYb5rLCbXtkp+lKVmsUqA46hF1bP0KTR8zzbu5Bty5RNueWduZqfqE7UgBIZD+bnj/wD0zB5//LWqYXjcO5ZMNnBeUpSqFWSUpVu5ukjRnkYKijJY8gK9Xiq7J3AYXKAHMVy6n1LpHNt6YlA+YPzqerkkHbWbht6ftCBYLtjcSRFSZ4FIEEbNpJBykCMU06hqYZJXfqdhfxzxrLC6vG4yrKcg9PxByCOhBFdE2NzY2lw1H9KsLgXEArIpSlESlKURKUpREpSlESlRHEu00UTGJA084A+5iAZhnJGskhIgcHBkZQcbZO1R5huLgZuXEa/qIHbHoHmwrvy5KEG+CGG50TVDIvyPBZBpKz7vtPGHMUKm4lBwyx40xnbPeyHwR4BB0k6iOStWHcWclwP8y+UP5mMssfydtmlHMb4U9VrJtrZI0WONFRFGFVQAoA5AAbCrdrxKOVpERtTRNpcYOx+ZGDuCMjIyrDmCBTzVskmTcgtoYAtL7a2sNtd295PF39oFMTQYDKjYJRkjOEGeRyQNq97JWM1tCbhopI44ZHkhiO8htZADJEVxnIAWQDYl05DrtnHeIpBCZXTXhkCrtvI7rHHuR4fGw8XQEmsAcNu5cNNdmLfPdWyoFxt4WklVnfkfEvd8+QryKV+FttxUnHij6u3O71K3NHDAEHIIyD5g8jVVada2E1oFNvNJJGihfs0pQqyjoj6QyOBsMkrtgjqNn4bxFLiJZYzlWzz2KkEqysOjKwKkdCpFXcUzZB9qhOYW6rKqH7XwlrKfSmt0QyIvm8REiAeupBipihFbVgoGOUMAynKsAQRyIIyD+FVVzuL2gQWV+eFRss0SsVjkLiNYSScW7MQQwT3Qw81U7qTWycb7RNa7XLQ22QCPG08zDUA2iBFGdttROATkggb0/wBJKXYWi6m9cy1yVMXl+sQGclm2VFGp3Pkqjc89zyHMkDetX492lS0YSXeJLkeKCwQgrEfhkuJBka+vUDfQHK6zqF929YF/sUf2fvMd7O2l7qUjlqk3VANwFXIUe6VGANQubvB+J5G3xuzsfMk7/NjXR0exREOtqDYDnneqmfaBkPVwC5PYsrjHF3lke4nbVLIdyBzPJURegA2A/Enc1272RQqvCoSrZLNKz8/C5lfUmM/CRpz1xnrXz/ETnU2C/kNTBOhUFVIz0Jzk4+ldY9hnaNCLi0dtMmoSojE7qUCvoBxsCgJGAfETiptbNHLE3qzkNBY28b2stcFPLC89aMzrmCfAgG44hdapSlU6mpSlKIlKUoixeKcQFvDJMwJWNGcgFQcKMndiFGw5kgeZqFuY7i4AEshgTrFAx1HYghp8BgNwfAEII941sbKCCCMg7EHqK1vhqGItbMcmLGg75aEkiIkkkkgAoxJ3KE7ahUCufIxl2HLes2AE5q9BbRQIQipEmSxwAoyTksT1JPMnc5rHuuPwRyiBpAZmAIhUF5CDnxaFBOnY7nYY51e4pwyO5iMUozGSpK5xq0uHAPmCVGR1G1QK2s9oxjtLUOrPEe9aUuWREVJNWvTpcRxIiAM2SwLY8RqlaA7U5resa6+0MrG8uFit2QyyxK/dzwBSxVIzDlmH5PU2oksrADDaRIdm+MxTNps0DW6rmSY6gTK3i0YYancZLOWIILjmScRkkttCdM0S3N937TrEoGsvK5KhGk0rIYoTGpOTpVFOBkVtfDO87lO+RElKguibqrHcgHrv1rY82bp7Dxt7rwKriHD454nhlXVHIpVl33BGDuNwfUcqjYeH3UXhWdJk6d8rCQDyMiHD4/cB8yTvUyTUUeMmXItVDj9c2RDvjdSN5tjnweHpqBrXGXaBZDXJWhLcRTRiZ42jl1INCFNEgAZRuzFgyrJvkbqoxvUlwPUt1On5tkjkA3/KEyI+N+RVI9gBvk7ljWDFwlVYTTuZZVGdb7JHscmOPOmPYsNW7YOCxrWeOdupbNxdQwI8dwFiiaR2R2WIyO8yxactETIFDFhk6SAQyk2tCx75QG5lYzODIyXrqdcz9sPtSPDUFtbf9XIudWxEKHbVjq53wOW2T0B2bst26hu7JrqQiIwhu/UnIjKjUTnmVK4YHyPmDXAO0V9Hc3016+Q0z5jR8FlQAKg0gbsFA2GccsnGTfQUr5XlultSdyr5Z2xtxa3071rVjwF5DrlJAJyc+82epzy+tT73Y1sXYliRqkdizM2BjUzbk4Ixk/7V53jt7q6R5vz/AJQf7kVXDDpzuSScknqcAfTYAfSujp6ZkI/jGfaVSzTuk/M8ArZlZvdGAdhn3mPovT5nyO1eR2gUsqknf7xjzdv0c9EHl9OhzkRvpV5iMhQdA8/X5k7D0HrVMKYUDr19Sdyfqcn61AjIrqpwObI/0XfA5uryWM7LoWOGUsufe1ny7eezJVgV6jFWV1Yq6nKupKsp81Ybg15SrwtDhY6LmQSDcLq3Yj2s6ytvxBlVzgJc7KjnoJByjY/pDwk/o7A9Pr5aZQRgjIPMVvfYD2ltaYt7x2e25JKSWaD9lid2i9eact193nq3Z2C8kWnZ2f0rmlrcf2Sa9q7VSqUcEAgggjII3BB5EGqqplZJSlKIlQfaeybStzCmuaDJCjAMkTY72LJHMgBlGRl40yQM1OUrFzQ4EHRFC29wsiK6MGRgGVgchlIyCD1BFXKjoYhbXDW/5uXVLDzwu4M0eTts7a1GeTkAYSqrnjCLJ3KBpZ8A91GAWUHkXJIWMHfBYjODjNc3JA5shjAupIcLXWdjfPWsJ+J6m7uBDM4JDaSBHGQD+UkOw6DSuptx4cb1fTgMkxBuZCE/URMQp3B+8kGHflyGlSGIIapi2tkjRY40VEUAKigKqgcgANgPSp8Oz98n6WBk7FqfaLs7O0QmZjO0TiQ2igCKSMBg8ek7yPpbUuo4LxrsuTXkHaaKbAtg1xIfgjByh2BExbAgI6q5DbHCk7VJ9u+PPZWMs8a6nGlV54VnYIGbG+kFsn5VyTh/tKuYLGKzt4o4DGugzDDMQMgME0hVcjBLHVk523q2j2Wai3VtyC0Oq2w/kVt/afi0doA18yXFxs0VhGT3SHfS8xO8gDfG4A8IKx6hmuY8W4vNdStPO+uRsDPJVA5Ki/Co329STkkmsWWQszOzFnY5ZmJLMfMk7k8vwqmuqodnx0o7+dPlUNVWOnNtyp+1yAtCjlY5ApmQYw4RsxBuuzZO3kQapit1XJA3PM8yfmTvVq2cFnbzbHI7BcqAT0yVcjPPfyrJqXE1hJeLXvz5WPFR5HOADTpbnzSqXGcKObHHy8z9Bk1VVyyTLs3RfCPmcM39NI+hqNtOp+mpnPGpyHifjVWmw6H66tZEfx1PgPnTiqb0DKRgYUDJA5AAaVH9c/wVSBVJbVI7eukH0Xn/ANxakrEbgZ8x1x6Vp2RD1NI0nU5njp5WW/pFVfU7Qkto37Rw/u6qpVMUoYZU5H9j5EdD6VVVsDfMLnyLJSlK9Rb97Ke2rW8q2MzZt5DiFj+ak6RfuN8PkdviGOz18sSKSNiVPRhsVI3DA9CDgg+lfSHZLjX2yyguNtToNYBzhx4ZFz6OGH0rl9pUwieHN0Pqr2inMjMLtQpelKVVqelKUoij+M8EiukVJdQ0sHVkdo3VgCMq6EMuVZlODuGI61kWHDooE0QxrGmScKAASdyxxzJO5J3NZFKIlKUoixOK8MjuYJIJRmOVSjDkcEY2PQjmD5ivnDjHB5bO4e1m3ePGHwQJUPuyL6HkQM4YMOlfTVQPbDsfDxGHQ/hkXJilA8SMf7qcDK9cdCARMo6o0777jqo1TAJm237l88V4zYBPlvWZxbhM1pM0FwhSRc456XA+ONuTKcj1GcEA7VHXrERuRz0tj8DXViVrmY2m4XPmMtdhdqsuxugtgtuAe9adZZSRsUWABAG6/eMxx5gnrvarxGHIEbbEeXp6VYjBYlg5A1EAeHHh8J5jPMHrUampmUocGXOJxcfE/rIZBbZZHTEF2VhZX2bAJPIb1k2x7uIM3MAs3zOWI/rio6dHwBlSGZVPhIOGIB31eRJrN4vPpTkTk8h5DLH+ikfWqLbjzLLFTjf7mw9123RRraaCorXf9RYcBcjjkrECkKM8+Z+Z3P8AUmq6KcjNK6lrQ1oaNAuDe4ucXO1KtvACdXJvMf2PmPnXgmwQrbE8iOR9PQ+n96u1jXsYIyfdwckc15HUPUY/4rB/2jE1etzNismlURR4HMnPUnPT8B9KrrYFgUrq3sP4pmK5tSd45BKo/YlG+P8A7Ec/x+tcprcvZCzDingBKmB1kxnCglWQt0HiUgfvH1qt2nGHQE9hup1A4tlt2rudKUrllfJSlKIlKUoiUpSiJSlKIo7jvZ63vY+6uIhIvMcwynlqRhureoNci9oHswWytnnjuWZNSqI5EBY63VQA6lRgAk7ryFdurlftu4t/01qM7lpmOT8I7tAfMEu5+aCplG6TrQxhsDr4b/JR6gMwFzhoucX00TLbCEDwWkKyEDBM51vLnbJIZ9z5k9QaiLJGwxDbF3wCMjGtuXIis01i2MoCKpOGAAIOxzjfnz3zvXQ01M2mYyIEm18zvJN/cqkklMpc+2tvRXVLak1Ae8Nwc/LmB6V7xcszBVUnwHJHw6zgEjnyVuVeXOdOV5gqRvjJDDAz5Ves7hmnkDIV8KYzzIGc7jbAY9P965/bLnQ1bJRnZu/xPyu46ONZVbPkpHXGJ+o/8g6+LfOyoikUjwkEDbbp6elVVmTWqP7yjPnyP0YbisWXhWTkSNj9EkgfzJpb8SakRdIoy3+RhB7sx7KPUdC6lrv4ZA4d9wff14KmrBuA2VQFzuDp5DzBY7D5ZzV4cLBI16yv6OvKn5kgMfkcipFECgAAADkBsB9K1VPSDK0LeJ+At9B0NcXXqn5Dc3fxIFv0oixH3Sfur/YVl2Vu87aII3mfbKxqXIycDVjZB6tgetZvDytuXZLa1m1KBouIe9UFdRBTxroznB5g6V8q7BYW4uIEZJ5BbyIjJHDi2UDmMGILKpxgFdeNsYr09IWtYMLc+fD1VVVdHJaaT+U5G9rb+b9i0Hh3s60Ff8Qm7pmAK2sOJblxkDfSCEXJwSAwGc6l510LsFwyCFphDB9lJCKYGIaTSjSFZncE94X1kZDMBoAzkEDMs+HRQ6u6jVNR1MVABZv0mPNm9Tk1i8cDIq3MYPeW57wADJeP89HjIzqTOATjUqH4RVLJtSSeQY9OeC2so2RN+1bdSqUcEAjcEZB9KqqStaUpSiJSlKIlKUoiUpSiJWq9vuxUV/EGaQQyxAlJtsAEbrJnnGTgncEEAg1tEkgUFmIAAySdgAOZJ6CuEdv+3jcRcxRkrZo3hH68qdpH/YyMovyY74CyqWGSWQCPK2/sWieRkbCX/wCrTnuQpIYjAJHeLkxtj4lYgeE9CwFVghh0I+hFeyIGBB5EYP1rDs7RCgJUagNJIGDlfCdxv0rqxjaQ3XLwXPnCQXDLzV1rRAUAUDxpsNuRzyHPlV66ci4VhyVVVvlIzDP8yr9Ksx2yrLFjVux5sxGyMeROOlZbQh5ZVPJo0B+plrjttm1Ta1rNGniV9J6LMLqE4TmZD5NuPMLOpViymLL4vfU6W/eHM/I7EehFezTaCCzAJuDnAAPMHP0I/CqC2dl3AkBaH7ueSr1K8+zyAGUxv3J0jvCjBAxJHvEYwcqM8sjzNUtOo2LAHyyM/hWIIOixZPG8EgjI21CqLdPOtz9mPaHTJJYPtzlgPQht5YxtzD6n558beVapwZrV7hFu2KQEMdRLxLrC5UGTbAI18jucCti4zxDhMcRFqitcfmpoUy6ON1bv26DGSNR1DIwc4MWWp6uQRdW433gZDPW65/a9QJT1DG3IIIsun14XGQCRk8h5451qHZrtkLtFildYbwHw74SUgHdR8QIzqj5jcjkGqXF+k+IJv8vcjdVyuoMBjvIHYYlA1c8cmw6jJWpGAhc5I10bi14se9SHBr/7IognYd0G0wSnkFZsRwyHGFZchFJ94Bd9RwdlrRuM300ULrJAswYrEhV1VXMrLEneK/ueNwDjXtv+yNr4FaSRWsEUz65UijWR8k6nVAGbJ3OSCcnferamkc9v3blXytDTks6lKVJWpKUpREpSvHcAZJAA6miL2lYkfFoWOlZoy3kHUn8M1G9qe2dvw9VMxYu+dESAF2xzIBIAA2GSQMkedetaXGwGa8JAFytP9svabSi2EZ3lGubHMRA4VNj8bA581Rh1rk9SXaftBJfXclyyCNWwqJnLBFHhDHlnJYnGfe57bxtdZQQdTEARmdVz9ZL1kmRyGiVYjOmRl/S8Q+Ywrf8Aifqav1auUOMqMspyB5+Y+oyPwqY/S/YozeztV2L8qg9GP9AP/IVfjX79z+xH/qkqxYsGk1DcBMj5Odv9NZi/lG/dX/U9cFtl+KrfbsA8gvrnReLDs6Ine5x9QvJbRWOrcNyypKnHkcHf61kcHvDZzC4KG50K2I5CgwdOzIQmzbYz5M3XnTSqZ7Q9pY7MHJdFPSxzNLTlfs59VMce7d3F1CY+7ijhkADgZlYqxHJ2CqB/CdtwRioVIwuygAeQAH9qsx2CLyBwNwupio3zsucDfltt0rIrXFBFA3BELBa6SkZTg2Fie+6EVjWtqyhQz6guy7Y2xgajk5OPlz5Vk0rddS3MDiCdy8dMjB/99a6v2f7EQ3Njbu8tz95DGzI8vfLr0qdQE4fQdQyNOMdK5STXbfZmSeF22oY2fT6p3r923yZNLfxVLpQCSCuW6StGGN2+59lk2HYi1hZWVZWKYKiWe4mUEHIYJJIyBgdwQMjpip6lKngW0XGpSlK9RKUpRFE9qe0cfD7SW6lBKRgbKMlmJCqo+bEDPTNfM/bDtFxDibNI84ljH5mAuEjAPWFgGO/xEHlzwK+lu13AzeWcsCkB2AaMnkJEYPGT6a1XPpXF7rhEN0odkMcoyNa+GWN1JVlJHVWBGDnlRegLn/ZC24bI3d373ERLeGWNk7sDHJwUZhv8QyN9wMZrbe2vA7myWO4E7XtjpCpKW1NEpJKqWGQVJbZhsdh4fDnWe0PAmjYCfALbJcqMI55hZVHutz8Q389XMR3+P3kEDWXeusDc4tipB/RP6JO/hODz3rZHI6Jwc02KwewPbhdopy04lHL7rb+R2P4Vk1oQNS1h2hdNn8a+fxD69fr+NXtPtVrspRbvCqJtnkZxm/ctnpVq2ulkXUhyP7ehHSrtXIcHC4VaQQbFYoUxvlTpDcjjIydyrDyJOR1yTvvgyFnMXYsRjwhSuc4IZv6EEEH1rf8A2W9hIbqN7q6RZYyWjjiYZXKnS8jZ2Jzso3xgnOcaYD2jdgV4a0ciOZIZGKIDnvozpLY1Dd0wDvsRtnVnNcrXQQVUpYz7XXtfce4+x4aLsdkbUqNnsBf9zNcN9O8e446qKpUUhfmszYPLOlh+JGT+NVGabo6fVD/s9Vzth1Y0APgfmy6tnS/Z7h92IeI+CVJ0qLLSnnLj91VH+rNQfFuNc0R2c9X1HH0C4B/CsH7HnibilIbxufJef8to3HDE1zuAA9fZba86qQCw1E4C9STyAHMn0FTvDOxF/cjMdsY1I2ec90v8uDJ/2VxqK4ZWDqxV1IYMCQwYHIYEbgg75r7M7M8W+1WdvcfrYkc46MVBYfRsj6VobStGpuok/SKd+UTQ3zPx5LUuAeyCCPDXj/an56NOiEfwZJk/jJHoK38DGwr2lSmtDRYLn5ZpJnYpHEnvSlKV6tSUpSiJSlKIlaF267KMGa8t01Z3niUEs2AAJUA95goAZebADG64bfaURcOdEmjwdLxuPQqwNaJ2i7L9yDze2+Ft2e3P92j8/wDn3u89qfZ/3rGezZYpicvG2e5l+YG8T/tqDn4lbbGg8XZ7Rf8AOwvDklc6GljY/syRqQQegOCfIb0WWq4ndWrRtpbnzBG4IPIg9QfOrNblx2wt2Ud27CEk6GMcqrE5O6lmQAxMfI5U77jNandWrRtpcYOx6EEEZBBGxBHUUWKqsb1om1L9R0I8q3CG7Vk7wHw4yfTzz8q0eu4+wbsDHLD9vuAzYlPcxnHd5QD70r1IbIGdgUzgkAiwo651OCDmPdQ6ilE1joV1PsHwc2vD7eIghtGtwejyEyOPkGYj6V7234BFeWckcrLHpGtJW2EUig6XJ8tyD5qxHWp6vm3249vpbm7ksY3xbQNpYKfykoA1Fv3WyoXzUn5QcZxYt6l2FrKDgvYySoZNQJBAYEEg4JU/EDjII5ik/Eok951+QOT+A3qW7IeyiOayN9fSvFFpMirHpDd2oJLMWBxnGwxy361zeYrqOkELk6QSCQM7ZIABOOuBVuNryBtsIvzuVcdnMLr3yUnxPjzSZVPCn9T8/IelRNKy+GWBmkCagq4LM55Io3LH/wB3JA61VyzPmdiebqdHG2MYWhV8KsBIxZziKMapG9M4Cj9pjsB/xX1N7JeFyW/CLWOUaWKs+nfwrJI0ig55HSwyPPNab7O/ZTBPBBdXAYQ5EsNttg7+GWc794zgA6dgFON967DWpbEpSlESlKURKUpREpSlESlKURKj+P8AA4723kt5h4HHMYypBBVhkEZDAEZBG2+akKURcL4/2LS1JguYI9DnCTogRJPLcfk5Bt4Sd/hJGcaBxPgBhItpd42J+zT/AKLnlG+2wJ59ATqHWvq66tElRo5EV0YYZGAZWB5gg7EVrV17MbCVgZIWZAQwiMj90COR0Z5enL0ovV879gfZpccTuAmho7dG+9mIwBg4ZFJGGfpjpzNfVHC+Gx20McEK6Y41CKvkAMDfqfMnmavQQKihEUKqjAVQAAPIAbCrlF4lfIXtJsTFxW9B3DXErBsHHjbXjfmRrANfXtc87ZeyYXcrz28wRpDqeGVBLA7AY1AZDRserLz8qIueP7XbL/D/ALCILjH2buA33X6ru9XvfXlXIq6T2i9nb2aPJNBbHRkt3c1xvgFjgMu23TNVcE9nUl1FFNDBaASDUvey3LYByN1C4/vRFz2w4dJO+iNdR69AB5seQHqa6R7NfZ6b6RUw32KNtc8+MLcOpGmCPOCUG+T8ycEqBvXZ72Ie6b64VkyG+y2691CT+22zSDl0B2511Kzs0hRY4kVI1GFRQAoHkAOVEVxECgADAAwAOQA5CqqUoiZpSlESlKUR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015" y="980361"/>
            <a:ext cx="17811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077072"/>
            <a:ext cx="2336023"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92379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707904" y="1412776"/>
            <a:ext cx="4572000" cy="4401205"/>
          </a:xfrm>
          <a:prstGeom prst="rect">
            <a:avLst/>
          </a:prstGeom>
        </p:spPr>
        <p:txBody>
          <a:bodyPr>
            <a:spAutoFit/>
          </a:bodyPr>
          <a:lstStyle/>
          <a:p>
            <a:pPr algn="just"/>
            <a:r>
              <a:rPr lang="tr-TR" dirty="0"/>
              <a:t>	</a:t>
            </a:r>
            <a:r>
              <a:rPr lang="tr-TR" sz="2000" b="1" dirty="0">
                <a:solidFill>
                  <a:srgbClr val="002060"/>
                </a:solidFill>
                <a:latin typeface="Calibri"/>
              </a:rPr>
              <a:t>Staj Komisyonu staj dosyasının değerlendirilmesini yukarıdaki hususlar ile birlikte Ankara Üniversitesi Hukuk Fakültesi Adalet MYO Staj Yönergesi hükümlerini esas alarak yapar ve sonuçları takvimde belirtilen tarihte okul web sayfası üzerinden yayınlar.</a:t>
            </a:r>
          </a:p>
          <a:p>
            <a:pPr algn="just"/>
            <a:r>
              <a:rPr lang="tr-TR" sz="2000" b="1" dirty="0">
                <a:solidFill>
                  <a:srgbClr val="002060"/>
                </a:solidFill>
                <a:latin typeface="Calibri"/>
              </a:rPr>
              <a:t>	Başarısız olarak değerlendirilen öğrenciler bu stajı bir sonraki yaz döneminde ya da ara dönemde tekrarlamak zorundadırlar. Stajları tamamlanmayan öğrencilerin mezuniyet ve çıkış işlemleri yapılmaz.</a:t>
            </a:r>
          </a:p>
          <a:p>
            <a:pPr algn="just"/>
            <a:endParaRPr lang="tr-TR" sz="2000" b="1" dirty="0">
              <a:solidFill>
                <a:srgbClr val="002060"/>
              </a:solidFill>
              <a:latin typeface="Calibri"/>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026" r="26533" b="13846"/>
          <a:stretch/>
        </p:blipFill>
        <p:spPr bwMode="auto">
          <a:xfrm>
            <a:off x="827584" y="1476722"/>
            <a:ext cx="2552411"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1418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11560" y="980728"/>
            <a:ext cx="7920880" cy="1200329"/>
          </a:xfrm>
          <a:prstGeom prst="rect">
            <a:avLst/>
          </a:prstGeom>
          <a:noFill/>
        </p:spPr>
        <p:txBody>
          <a:bodyPr wrap="square" rtlCol="0">
            <a:spAutoFit/>
          </a:bodyPr>
          <a:lstStyle/>
          <a:p>
            <a:pPr algn="ctr"/>
            <a:r>
              <a:rPr lang="tr-TR" sz="3600" b="1" dirty="0">
                <a:solidFill>
                  <a:schemeClr val="tx1">
                    <a:lumMod val="50000"/>
                    <a:lumOff val="50000"/>
                  </a:schemeClr>
                </a:solidFill>
              </a:rPr>
              <a:t>9. STAJ İÇİN KULLANILACAK EVRAKLAR</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147" y="2636912"/>
            <a:ext cx="214312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636912"/>
            <a:ext cx="24765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055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Dikdörtgen 1"/>
          <p:cNvSpPr/>
          <p:nvPr/>
        </p:nvSpPr>
        <p:spPr>
          <a:xfrm>
            <a:off x="971600" y="908720"/>
            <a:ext cx="7272808" cy="1200329"/>
          </a:xfrm>
          <a:prstGeom prst="rect">
            <a:avLst/>
          </a:prstGeom>
        </p:spPr>
        <p:txBody>
          <a:bodyPr wrap="square">
            <a:spAutoFit/>
          </a:bodyPr>
          <a:lstStyle/>
          <a:p>
            <a:pPr algn="ctr"/>
            <a:r>
              <a:rPr lang="tr-TR" sz="3600" b="1" dirty="0">
                <a:solidFill>
                  <a:schemeClr val="tx1">
                    <a:lumMod val="50000"/>
                    <a:lumOff val="50000"/>
                  </a:schemeClr>
                </a:solidFill>
              </a:rPr>
              <a:t>9.1	Staj Başvurusu İçin Gerekli Evraklar</a:t>
            </a:r>
          </a:p>
        </p:txBody>
      </p:sp>
      <p:pic>
        <p:nvPicPr>
          <p:cNvPr id="3074" name="Picture 2" descr="http://www.kredikazan.com/img/Blog/568-konut-kredisi-icin-gerekli-evrakl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004" y="2415377"/>
            <a:ext cx="2656561" cy="28803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026" r="26533" b="13846"/>
          <a:stretch/>
        </p:blipFill>
        <p:spPr bwMode="auto">
          <a:xfrm rot="1107819">
            <a:off x="1576739" y="2148444"/>
            <a:ext cx="2379638" cy="284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683568" y="5445224"/>
            <a:ext cx="7848872" cy="1015663"/>
          </a:xfrm>
          <a:prstGeom prst="rect">
            <a:avLst/>
          </a:prstGeom>
        </p:spPr>
        <p:txBody>
          <a:bodyPr wrap="square">
            <a:spAutoFit/>
          </a:bodyPr>
          <a:lstStyle/>
          <a:p>
            <a:pPr marL="342900" lvl="0" indent="-342900" algn="just">
              <a:buFont typeface="Wingdings" pitchFamily="2" charset="2"/>
              <a:buChar char="ü"/>
            </a:pPr>
            <a:r>
              <a:rPr lang="tr-TR" sz="2000" b="1" i="1" dirty="0">
                <a:solidFill>
                  <a:srgbClr val="002060"/>
                </a:solidFill>
                <a:latin typeface="Calibri"/>
              </a:rPr>
              <a:t>Başvuru ve Staj Sonrasında Okula Gönderilecek Tüm Evraklar </a:t>
            </a:r>
            <a:r>
              <a:rPr lang="tr-TR" sz="2000" b="1" i="1" dirty="0">
                <a:solidFill>
                  <a:srgbClr val="C00000"/>
                </a:solidFill>
                <a:latin typeface="Calibri"/>
              </a:rPr>
              <a:t>Yarım Kapaklı Dosya ile </a:t>
            </a:r>
            <a:r>
              <a:rPr lang="tr-TR" sz="2000" b="1" i="1" dirty="0">
                <a:solidFill>
                  <a:srgbClr val="002060"/>
                </a:solidFill>
                <a:latin typeface="Calibri"/>
              </a:rPr>
              <a:t>Gönderilecektir. Ayrıca Şeffaf dosya kullanılmasına gerek yoktur. </a:t>
            </a:r>
          </a:p>
        </p:txBody>
      </p:sp>
    </p:spTree>
    <p:extLst>
      <p:ext uri="{BB962C8B-B14F-4D97-AF65-F5344CB8AC3E}">
        <p14:creationId xmlns:p14="http://schemas.microsoft.com/office/powerpoint/2010/main" val="37731794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5589" b="3583"/>
          <a:stretch/>
        </p:blipFill>
        <p:spPr>
          <a:xfrm>
            <a:off x="2699792" y="2468428"/>
            <a:ext cx="3384376" cy="3696875"/>
          </a:xfrm>
          <a:prstGeom prst="rect">
            <a:avLst/>
          </a:prstGeom>
        </p:spPr>
      </p:pic>
      <p:sp>
        <p:nvSpPr>
          <p:cNvPr id="3" name="Dikdörtgen 2"/>
          <p:cNvSpPr/>
          <p:nvPr/>
        </p:nvSpPr>
        <p:spPr>
          <a:xfrm>
            <a:off x="683568" y="908720"/>
            <a:ext cx="7848872" cy="1323439"/>
          </a:xfrm>
          <a:prstGeom prst="rect">
            <a:avLst/>
          </a:prstGeom>
        </p:spPr>
        <p:txBody>
          <a:bodyPr wrap="square">
            <a:spAutoFit/>
          </a:bodyPr>
          <a:lstStyle/>
          <a:p>
            <a:pPr marL="342900" lvl="0" indent="-342900" algn="just">
              <a:buFont typeface="Wingdings" pitchFamily="2" charset="2"/>
              <a:buChar char="ü"/>
            </a:pPr>
            <a:r>
              <a:rPr lang="tr-TR" sz="2000" b="1" dirty="0">
                <a:solidFill>
                  <a:srgbClr val="002060"/>
                </a:solidFill>
                <a:latin typeface="Calibri"/>
              </a:rPr>
              <a:t>Cumhurbaşkanlığı Kariyer Kapısı Ulusal Staj Programı Başvurusunu Kaçıranlar için EK- CİGH PROGRAMI İÇİN SAVCILIK BAŞVURU FORMU (Öğrenci tarafından  doldurulup bulunduğu il-ilçenin Cumhuriyet Savcılığına verilecek)</a:t>
            </a:r>
          </a:p>
        </p:txBody>
      </p:sp>
    </p:spTree>
    <p:extLst>
      <p:ext uri="{BB962C8B-B14F-4D97-AF65-F5344CB8AC3E}">
        <p14:creationId xmlns:p14="http://schemas.microsoft.com/office/powerpoint/2010/main" val="17985219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819849"/>
            <a:ext cx="7848872" cy="400110"/>
          </a:xfrm>
          <a:prstGeom prst="rect">
            <a:avLst/>
          </a:prstGeom>
        </p:spPr>
        <p:txBody>
          <a:bodyPr wrap="square">
            <a:spAutoFit/>
          </a:bodyPr>
          <a:lstStyle/>
          <a:p>
            <a:pPr marL="342900" lvl="0" indent="-342900" algn="just">
              <a:buFont typeface="Wingdings" pitchFamily="2" charset="2"/>
              <a:buChar char="ü"/>
            </a:pPr>
            <a:r>
              <a:rPr lang="tr-TR" sz="2000" b="1" dirty="0">
                <a:solidFill>
                  <a:srgbClr val="002060"/>
                </a:solidFill>
                <a:latin typeface="Calibri"/>
              </a:rPr>
              <a:t>EK-3 STAJ BAŞVURU FORMU </a:t>
            </a:r>
            <a:r>
              <a:rPr lang="tr-TR" sz="2000" b="1" dirty="0">
                <a:solidFill>
                  <a:srgbClr val="C00000"/>
                </a:solidFill>
                <a:latin typeface="Calibri"/>
              </a:rPr>
              <a:t>(Öğrenci tarafından  doldurulacak)</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18" t="18844" r="51306" b="6249"/>
          <a:stretch/>
        </p:blipFill>
        <p:spPr bwMode="auto">
          <a:xfrm>
            <a:off x="1871700" y="1219959"/>
            <a:ext cx="5220580" cy="5288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5699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08273" y="611542"/>
            <a:ext cx="8640960" cy="400110"/>
          </a:xfrm>
          <a:prstGeom prst="rect">
            <a:avLst/>
          </a:prstGeom>
        </p:spPr>
        <p:txBody>
          <a:bodyPr wrap="square">
            <a:spAutoFit/>
          </a:bodyPr>
          <a:lstStyle/>
          <a:p>
            <a:pPr marL="342900" lvl="0" indent="-342900" algn="just">
              <a:buFont typeface="Wingdings" pitchFamily="2" charset="2"/>
              <a:buChar char="ü"/>
            </a:pPr>
            <a:r>
              <a:rPr lang="tr-TR" sz="2000" b="1" dirty="0">
                <a:solidFill>
                  <a:srgbClr val="002060"/>
                </a:solidFill>
                <a:latin typeface="Calibri"/>
              </a:rPr>
              <a:t>EK-4 Staj Yeri Kabul </a:t>
            </a:r>
            <a:r>
              <a:rPr lang="tr-TR" sz="2000" b="1" dirty="0">
                <a:solidFill>
                  <a:srgbClr val="C00000"/>
                </a:solidFill>
                <a:latin typeface="Calibri"/>
              </a:rPr>
              <a:t>Formu(Kurum/İş yeri yetkilisi tarafından doldurulacak.)</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9" t="18657" r="51166" b="6250"/>
          <a:stretch/>
        </p:blipFill>
        <p:spPr bwMode="auto">
          <a:xfrm>
            <a:off x="683569" y="1124744"/>
            <a:ext cx="3672408" cy="502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728753" y="1916832"/>
            <a:ext cx="3816424" cy="3785652"/>
          </a:xfrm>
          <a:prstGeom prst="rect">
            <a:avLst/>
          </a:prstGeom>
        </p:spPr>
        <p:txBody>
          <a:bodyPr wrap="square">
            <a:spAutoFit/>
          </a:bodyPr>
          <a:lstStyle/>
          <a:p>
            <a:pPr marL="342900" lvl="0" indent="-342900">
              <a:buFont typeface="Wingdings" pitchFamily="2" charset="2"/>
              <a:buChar char="ü"/>
            </a:pPr>
            <a:r>
              <a:rPr lang="tr-TR" sz="2000" b="1" dirty="0">
                <a:solidFill>
                  <a:srgbClr val="002060"/>
                </a:solidFill>
                <a:latin typeface="Calibri"/>
              </a:rPr>
              <a:t>Sınav Döneminde olduğunuzdan Kurumlara onaylatmakta sorun yaşayacak olanlar ve Cumhurbaşkanlığı Kariyer Kapısı Ulusal Staj Programı Kapsamında Başvuru Yapanlar ve Başvurusu Olumlu Sonuçlananların </a:t>
            </a:r>
            <a:r>
              <a:rPr lang="tr-TR" sz="2000" b="1" dirty="0">
                <a:solidFill>
                  <a:srgbClr val="C00000"/>
                </a:solidFill>
                <a:latin typeface="Calibri"/>
              </a:rPr>
              <a:t>Kariyer Kapısı Üzerinden Alacakları Staj Tarihleri Gösterir Kabul Belgeleri de bu belge yerine eklenebilir. </a:t>
            </a:r>
          </a:p>
        </p:txBody>
      </p:sp>
    </p:spTree>
    <p:extLst>
      <p:ext uri="{BB962C8B-B14F-4D97-AF65-F5344CB8AC3E}">
        <p14:creationId xmlns:p14="http://schemas.microsoft.com/office/powerpoint/2010/main" val="631940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692696"/>
            <a:ext cx="8208912" cy="1323439"/>
          </a:xfrm>
          <a:prstGeom prst="rect">
            <a:avLst/>
          </a:prstGeom>
        </p:spPr>
        <p:txBody>
          <a:bodyPr wrap="square">
            <a:spAutoFit/>
          </a:bodyPr>
          <a:lstStyle/>
          <a:p>
            <a:pPr marL="342900" lvl="0" indent="-342900" algn="just">
              <a:buFont typeface="Wingdings" pitchFamily="2" charset="2"/>
              <a:buChar char="ü"/>
            </a:pPr>
            <a:r>
              <a:rPr lang="tr-TR" sz="2000" b="1" dirty="0">
                <a:solidFill>
                  <a:srgbClr val="002060"/>
                </a:solidFill>
                <a:latin typeface="Calibri"/>
              </a:rPr>
              <a:t>EK-5 Sağlık Provizyon Sorgu Sonucu İçin Dilekçe (</a:t>
            </a:r>
            <a:r>
              <a:rPr lang="tr-TR" sz="2000" b="1" dirty="0" err="1">
                <a:solidFill>
                  <a:srgbClr val="002060"/>
                </a:solidFill>
                <a:latin typeface="Calibri"/>
              </a:rPr>
              <a:t>SGK’dan</a:t>
            </a:r>
            <a:r>
              <a:rPr lang="tr-TR" sz="2000" b="1" dirty="0">
                <a:solidFill>
                  <a:srgbClr val="002060"/>
                </a:solidFill>
                <a:latin typeface="Calibri"/>
              </a:rPr>
              <a:t> almanız gerekirse) </a:t>
            </a:r>
          </a:p>
          <a:p>
            <a:pPr marL="342900" lvl="0" indent="-342900" algn="just">
              <a:buFont typeface="Wingdings" pitchFamily="2" charset="2"/>
              <a:buChar char="ü"/>
            </a:pPr>
            <a:r>
              <a:rPr lang="tr-TR" sz="2000" b="1" dirty="0">
                <a:solidFill>
                  <a:srgbClr val="C00000"/>
                </a:solidFill>
                <a:latin typeface="Calibri"/>
              </a:rPr>
              <a:t>(E devletten Alındığı Takdirde Dilekçeden Çıktı Almanıza Gerek Yoktur Durumda Ne Yazdığının Önemi Olmayıp Belge aşağıdaki gibidir. )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28" t="19590" r="23601" b="6250"/>
          <a:stretch/>
        </p:blipFill>
        <p:spPr bwMode="auto">
          <a:xfrm>
            <a:off x="1043608" y="2636912"/>
            <a:ext cx="3168352" cy="368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264" y="2348881"/>
            <a:ext cx="3384376" cy="3888432"/>
          </a:xfrm>
          <a:prstGeom prst="rect">
            <a:avLst/>
          </a:prstGeom>
          <a:ln w="76200">
            <a:solidFill>
              <a:srgbClr val="C00000"/>
            </a:solidFill>
          </a:ln>
        </p:spPr>
      </p:pic>
      <p:cxnSp>
        <p:nvCxnSpPr>
          <p:cNvPr id="5" name="Düz Ok Bağlayıcısı 4"/>
          <p:cNvCxnSpPr/>
          <p:nvPr/>
        </p:nvCxnSpPr>
        <p:spPr>
          <a:xfrm>
            <a:off x="3779912" y="2016135"/>
            <a:ext cx="720080" cy="315327"/>
          </a:xfrm>
          <a:prstGeom prst="straightConnector1">
            <a:avLst/>
          </a:prstGeom>
          <a:ln w="57150">
            <a:solidFill>
              <a:srgbClr val="C00000"/>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1868287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0" y="908718"/>
            <a:ext cx="6840760"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1" i="0" u="none" strike="noStrike" kern="0" cap="none" spc="0" normalizeH="0" baseline="0" noProof="0" dirty="0">
                <a:ln>
                  <a:noFill/>
                </a:ln>
                <a:solidFill>
                  <a:prstClr val="black">
                    <a:lumMod val="50000"/>
                    <a:lumOff val="50000"/>
                  </a:prstClr>
                </a:solidFill>
                <a:effectLst/>
                <a:uLnTx/>
                <a:uFillTx/>
                <a:latin typeface="Century Gothic" pitchFamily="34" charset="0"/>
                <a:ea typeface="+mj-ea"/>
                <a:cs typeface="+mj-cs"/>
              </a:rPr>
              <a:t>2. STAJIN AMACI</a:t>
            </a:r>
            <a:endParaRPr kumimoji="0" lang="tr-TR" sz="1800" b="0" i="0" u="none" strike="noStrike" kern="0" cap="none" spc="0" normalizeH="0" baseline="0" noProof="0" dirty="0">
              <a:ln>
                <a:noFill/>
              </a:ln>
              <a:solidFill>
                <a:sysClr val="windowText" lastClr="000000"/>
              </a:solidFill>
              <a:effectLst/>
              <a:uLnTx/>
              <a:uFillTx/>
            </a:endParaRPr>
          </a:p>
        </p:txBody>
      </p:sp>
      <p:sp>
        <p:nvSpPr>
          <p:cNvPr id="3" name="Dikdörtgen 2"/>
          <p:cNvSpPr/>
          <p:nvPr/>
        </p:nvSpPr>
        <p:spPr>
          <a:xfrm>
            <a:off x="776887" y="1614345"/>
            <a:ext cx="7632848" cy="2123658"/>
          </a:xfrm>
          <a:prstGeom prst="rect">
            <a:avLst/>
          </a:prstGeom>
        </p:spPr>
        <p:txBody>
          <a:bodyPr wrap="square">
            <a:spAutoFit/>
          </a:bodyPr>
          <a:lstStyle/>
          <a:p>
            <a:pPr marL="342900" lvl="0" indent="-342900">
              <a:spcBef>
                <a:spcPct val="20000"/>
              </a:spcBef>
              <a:buFont typeface="Wingdings" pitchFamily="2" charset="2"/>
              <a:buChar char="ü"/>
            </a:pPr>
            <a:r>
              <a:rPr lang="tr-TR" sz="2000" b="1" dirty="0">
                <a:solidFill>
                  <a:srgbClr val="002060"/>
                </a:solidFill>
                <a:latin typeface="Calibri"/>
              </a:rPr>
              <a:t>Mezun olunacak programla ilgili iş alanlarını tanımak, </a:t>
            </a:r>
          </a:p>
          <a:p>
            <a:pPr marL="342900" lvl="0" indent="-342900">
              <a:spcBef>
                <a:spcPct val="20000"/>
              </a:spcBef>
              <a:buFont typeface="Wingdings" pitchFamily="2" charset="2"/>
              <a:buChar char="ü"/>
            </a:pPr>
            <a:r>
              <a:rPr lang="tr-TR" sz="2000" b="1" dirty="0">
                <a:solidFill>
                  <a:srgbClr val="002060"/>
                </a:solidFill>
                <a:latin typeface="Calibri"/>
              </a:rPr>
              <a:t>Akademik programda verilen derslerin oluşturduğu bilgi birikiminin işyerinde uygulama suretiyle pekişmesini sağlamak, </a:t>
            </a:r>
          </a:p>
          <a:p>
            <a:pPr marL="342900" lvl="0" indent="-342900">
              <a:spcBef>
                <a:spcPct val="20000"/>
              </a:spcBef>
              <a:buFont typeface="Wingdings" pitchFamily="2" charset="2"/>
              <a:buChar char="ü"/>
            </a:pPr>
            <a:r>
              <a:rPr lang="tr-TR" sz="2000" b="1" dirty="0">
                <a:solidFill>
                  <a:srgbClr val="002060"/>
                </a:solidFill>
                <a:latin typeface="Calibri"/>
              </a:rPr>
              <a:t>İzleyen yarıyıllarda alınacak dersler için ön hazırlık yapmak,</a:t>
            </a:r>
          </a:p>
          <a:p>
            <a:pPr marL="342900" lvl="0" indent="-342900">
              <a:spcBef>
                <a:spcPct val="20000"/>
              </a:spcBef>
              <a:buFont typeface="Wingdings" pitchFamily="2" charset="2"/>
              <a:buChar char="ü"/>
            </a:pPr>
            <a:r>
              <a:rPr lang="tr-TR" sz="2000" b="1" dirty="0">
                <a:solidFill>
                  <a:srgbClr val="002060"/>
                </a:solidFill>
                <a:latin typeface="Calibri"/>
              </a:rPr>
              <a:t>Öğrencileri iş yeri ortamında ve eğitimleri ile ilgili kurumlarda yapabilecekleri işlerle tanıştırmaktır.</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3933056"/>
            <a:ext cx="2501333" cy="2307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3707904" y="3933056"/>
            <a:ext cx="4572000" cy="2246769"/>
          </a:xfrm>
          <a:prstGeom prst="rect">
            <a:avLst/>
          </a:prstGeom>
        </p:spPr>
        <p:txBody>
          <a:bodyPr>
            <a:spAutoFit/>
          </a:bodyPr>
          <a:lstStyle/>
          <a:p>
            <a:pPr lvl="0"/>
            <a:r>
              <a:rPr lang="tr-TR" sz="2000" b="1" dirty="0">
                <a:solidFill>
                  <a:srgbClr val="002060"/>
                </a:solidFill>
                <a:latin typeface="Calibri"/>
              </a:rPr>
              <a:t>Bu nedenle; kurumlarda yapılan işlerin mümkün olduğunca ayrıntılı bir biçimde gözlenmesi gerekmektedir. Ayrıca, öğrenciler bu stajı yaparak kurum/şirket-yönetim-çalışan ilişkileri ve etkileşimi konusunda da tecrübe edinmiş olacaklardır.</a:t>
            </a:r>
          </a:p>
        </p:txBody>
      </p:sp>
    </p:spTree>
    <p:extLst>
      <p:ext uri="{BB962C8B-B14F-4D97-AF65-F5344CB8AC3E}">
        <p14:creationId xmlns:p14="http://schemas.microsoft.com/office/powerpoint/2010/main" val="11675413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764704"/>
            <a:ext cx="8208912" cy="400110"/>
          </a:xfrm>
          <a:prstGeom prst="rect">
            <a:avLst/>
          </a:prstGeom>
        </p:spPr>
        <p:txBody>
          <a:bodyPr wrap="square">
            <a:spAutoFit/>
          </a:bodyPr>
          <a:lstStyle/>
          <a:p>
            <a:pPr marL="342900" lvl="0" indent="-342900" algn="just">
              <a:buFont typeface="Wingdings" pitchFamily="2" charset="2"/>
              <a:buChar char="ü"/>
            </a:pPr>
            <a:r>
              <a:rPr lang="tr-TR" sz="2000" b="1" dirty="0">
                <a:solidFill>
                  <a:srgbClr val="002060"/>
                </a:solidFill>
                <a:latin typeface="Calibri"/>
              </a:rPr>
              <a:t>	Nüfus Cüzdanı ve Öğrenci Kimliği Fotokopileri.</a:t>
            </a:r>
          </a:p>
        </p:txBody>
      </p:sp>
      <p:sp>
        <p:nvSpPr>
          <p:cNvPr id="3" name="AutoShape 2" descr="Yeni Kimlik Kartı Nasıl Kullanılacak?Nasıl Saklanacak? | 2021 TC KİMLİK  KARTI-PASAPORT-SÜRÜCÜ BELGES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Resim 3"/>
          <p:cNvPicPr>
            <a:picLocks noChangeAspect="1"/>
          </p:cNvPicPr>
          <p:nvPr/>
        </p:nvPicPr>
        <p:blipFill>
          <a:blip r:embed="rId2"/>
          <a:stretch>
            <a:fillRect/>
          </a:stretch>
        </p:blipFill>
        <p:spPr>
          <a:xfrm>
            <a:off x="1259632" y="1484784"/>
            <a:ext cx="6231296" cy="2232248"/>
          </a:xfrm>
          <a:prstGeom prst="rect">
            <a:avLst/>
          </a:prstGeom>
        </p:spPr>
      </p:pic>
      <p:pic>
        <p:nvPicPr>
          <p:cNvPr id="1028" name="Picture 4" descr="https://player.slideplayer.biz.tr/85/13818713/slides/slide_4.jpg"/>
          <p:cNvPicPr>
            <a:picLocks noChangeAspect="1" noChangeArrowheads="1"/>
          </p:cNvPicPr>
          <p:nvPr/>
        </p:nvPicPr>
        <p:blipFill rotWithShape="1">
          <a:blip r:embed="rId3">
            <a:extLst>
              <a:ext uri="{28A0092B-C50C-407E-A947-70E740481C1C}">
                <a14:useLocalDpi xmlns:a14="http://schemas.microsoft.com/office/drawing/2010/main" val="0"/>
              </a:ext>
            </a:extLst>
          </a:blip>
          <a:srcRect l="7628" t="7183" r="58411" b="20958"/>
          <a:stretch/>
        </p:blipFill>
        <p:spPr bwMode="auto">
          <a:xfrm>
            <a:off x="3491880" y="3730505"/>
            <a:ext cx="2016224"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782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764704"/>
            <a:ext cx="7992888" cy="1200329"/>
          </a:xfrm>
          <a:prstGeom prst="rect">
            <a:avLst/>
          </a:prstGeom>
        </p:spPr>
        <p:txBody>
          <a:bodyPr wrap="square">
            <a:spAutoFit/>
          </a:bodyPr>
          <a:lstStyle/>
          <a:p>
            <a:pPr lvl="0" algn="ctr"/>
            <a:r>
              <a:rPr lang="tr-TR" sz="3600" b="1" dirty="0">
                <a:solidFill>
                  <a:schemeClr val="tx1">
                    <a:lumMod val="50000"/>
                    <a:lumOff val="50000"/>
                  </a:schemeClr>
                </a:solidFill>
              </a:rPr>
              <a:t>9.2	Staj Süresince Kullanılacak Evraklar</a:t>
            </a:r>
          </a:p>
        </p:txBody>
      </p:sp>
      <p:pic>
        <p:nvPicPr>
          <p:cNvPr id="3" name="Picture 2" descr="http://www.kredikazan.com/img/Blog/568-konut-kredisi-icin-gerekli-evrakl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132856"/>
            <a:ext cx="2913112" cy="3903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2141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692696"/>
            <a:ext cx="8208912" cy="707886"/>
          </a:xfrm>
          <a:prstGeom prst="rect">
            <a:avLst/>
          </a:prstGeom>
        </p:spPr>
        <p:txBody>
          <a:bodyPr wrap="square">
            <a:spAutoFit/>
          </a:bodyPr>
          <a:lstStyle/>
          <a:p>
            <a:pPr marL="342900" lvl="0" indent="-342900" algn="just">
              <a:buFont typeface="Wingdings" pitchFamily="2" charset="2"/>
              <a:buChar char="ü"/>
            </a:pPr>
            <a:r>
              <a:rPr lang="tr-TR" sz="2000" b="1" dirty="0">
                <a:solidFill>
                  <a:srgbClr val="002060"/>
                </a:solidFill>
                <a:latin typeface="Calibri"/>
              </a:rPr>
              <a:t>EK-9 STAJ TAKİP FORMU (Kurum/İş yeri yetkilisi gözetiminde her gün için doldurulacak.)</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98" t="19217" r="51446" b="6250"/>
          <a:stretch/>
        </p:blipFill>
        <p:spPr bwMode="auto">
          <a:xfrm>
            <a:off x="2627784" y="1059555"/>
            <a:ext cx="4303102" cy="533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24018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692696"/>
            <a:ext cx="8208912" cy="707886"/>
          </a:xfrm>
          <a:prstGeom prst="rect">
            <a:avLst/>
          </a:prstGeom>
        </p:spPr>
        <p:txBody>
          <a:bodyPr wrap="square">
            <a:spAutoFit/>
          </a:bodyPr>
          <a:lstStyle/>
          <a:p>
            <a:pPr marL="342900" lvl="0" indent="-342900" algn="just">
              <a:buFont typeface="Wingdings" pitchFamily="2" charset="2"/>
              <a:buChar char="ü"/>
            </a:pPr>
            <a:r>
              <a:rPr lang="tr-TR" sz="2000" b="1" dirty="0">
                <a:solidFill>
                  <a:srgbClr val="002060"/>
                </a:solidFill>
                <a:latin typeface="Calibri"/>
              </a:rPr>
              <a:t>	EK-10 STAJ RAPORU (Öğrenci tarafından her gün için ayrıntılı bir şekilde doldurulacak.)</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93" t="19146" r="51446" b="6250"/>
          <a:stretch/>
        </p:blipFill>
        <p:spPr bwMode="auto">
          <a:xfrm>
            <a:off x="2555775" y="476672"/>
            <a:ext cx="4268229" cy="545741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7919262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692696"/>
            <a:ext cx="7992888" cy="1754326"/>
          </a:xfrm>
          <a:prstGeom prst="rect">
            <a:avLst/>
          </a:prstGeom>
        </p:spPr>
        <p:txBody>
          <a:bodyPr wrap="square">
            <a:spAutoFit/>
          </a:bodyPr>
          <a:lstStyle/>
          <a:p>
            <a:pPr algn="ctr"/>
            <a:r>
              <a:rPr lang="tr-TR" sz="3600" b="1" dirty="0">
                <a:solidFill>
                  <a:schemeClr val="tx1">
                    <a:lumMod val="50000"/>
                    <a:lumOff val="50000"/>
                  </a:schemeClr>
                </a:solidFill>
              </a:rPr>
              <a:t>9.3	Staj Bitiminde Dosya Oluşturulurken Kullanılacak Evraklar</a:t>
            </a:r>
          </a:p>
        </p:txBody>
      </p:sp>
      <p:sp>
        <p:nvSpPr>
          <p:cNvPr id="3" name="Dikdörtgen 2"/>
          <p:cNvSpPr/>
          <p:nvPr/>
        </p:nvSpPr>
        <p:spPr>
          <a:xfrm>
            <a:off x="2322004" y="2519304"/>
            <a:ext cx="4572000" cy="1015663"/>
          </a:xfrm>
          <a:prstGeom prst="rect">
            <a:avLst/>
          </a:prstGeom>
        </p:spPr>
        <p:txBody>
          <a:bodyPr>
            <a:spAutoFit/>
          </a:bodyPr>
          <a:lstStyle/>
          <a:p>
            <a:pPr lvl="0" algn="ctr"/>
            <a:r>
              <a:rPr lang="tr-TR" sz="2000" b="1" dirty="0">
                <a:solidFill>
                  <a:srgbClr val="002060"/>
                </a:solidFill>
                <a:latin typeface="Calibri"/>
              </a:rPr>
              <a:t>*Dosya hazırlanırken buradaki sıraya göre yarım kapaklı bir dosya ile evraklarınızı tanzim ediniz.</a:t>
            </a:r>
          </a:p>
        </p:txBody>
      </p:sp>
      <p:pic>
        <p:nvPicPr>
          <p:cNvPr id="5122" name="Picture 2" descr="http://aykutbasim.com.tr/wp-content/themes/myriad/lib/scripts/timthumb/thumb.php?src=http://aykutbasim.com.tr/wp-content/uploads/IMG_0202.jpg&amp;w=700&amp;h=500&amp;zc=1&amp;q=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780" y="3501008"/>
            <a:ext cx="4032448"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2927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692696"/>
            <a:ext cx="8352928" cy="707886"/>
          </a:xfrm>
          <a:prstGeom prst="rect">
            <a:avLst/>
          </a:prstGeom>
        </p:spPr>
        <p:txBody>
          <a:bodyPr wrap="square">
            <a:spAutoFit/>
          </a:bodyPr>
          <a:lstStyle/>
          <a:p>
            <a:pPr marL="342900" lvl="0" indent="-342900">
              <a:buFont typeface="Wingdings" pitchFamily="2" charset="2"/>
              <a:buChar char="ü"/>
            </a:pPr>
            <a:r>
              <a:rPr lang="tr-TR" sz="2000" b="1" dirty="0">
                <a:solidFill>
                  <a:srgbClr val="002060"/>
                </a:solidFill>
                <a:latin typeface="Calibri"/>
              </a:rPr>
              <a:t>	EK-6 STAJ DEĞERLENDİRME FORMU (Öğrenci  tarafından gerekli </a:t>
            </a:r>
          </a:p>
          <a:p>
            <a:pPr lvl="0"/>
            <a:r>
              <a:rPr lang="tr-TR" sz="2000" b="1" dirty="0">
                <a:solidFill>
                  <a:srgbClr val="002060"/>
                </a:solidFill>
                <a:latin typeface="Calibri"/>
              </a:rPr>
              <a:t>bölümler doldurulduktan sonra Staj Komisyonu tarafından değerlendirilecek.)</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55" t="19145" r="51166" b="11194"/>
          <a:stretch/>
        </p:blipFill>
        <p:spPr bwMode="auto">
          <a:xfrm>
            <a:off x="1967949" y="1400582"/>
            <a:ext cx="5208102" cy="5095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7679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764704"/>
            <a:ext cx="8424936" cy="707886"/>
          </a:xfrm>
          <a:prstGeom prst="rect">
            <a:avLst/>
          </a:prstGeom>
        </p:spPr>
        <p:txBody>
          <a:bodyPr wrap="square">
            <a:spAutoFit/>
          </a:bodyPr>
          <a:lstStyle/>
          <a:p>
            <a:pPr marL="342900" lvl="0" indent="-342900">
              <a:buFont typeface="Wingdings" pitchFamily="2" charset="2"/>
              <a:buChar char="ü"/>
            </a:pPr>
            <a:r>
              <a:rPr lang="tr-TR" sz="2000" b="1" dirty="0">
                <a:solidFill>
                  <a:srgbClr val="002060"/>
                </a:solidFill>
                <a:latin typeface="Calibri"/>
              </a:rPr>
              <a:t>EK-7 ÖĞRENCİ ÖZGEÇMİŞ FORMU (Öğrenci tarafından  doldurulacak.</a:t>
            </a:r>
          </a:p>
          <a:p>
            <a:pPr lvl="0"/>
            <a:r>
              <a:rPr lang="tr-TR" sz="2000" b="1" dirty="0">
                <a:solidFill>
                  <a:srgbClr val="002060"/>
                </a:solidFill>
                <a:latin typeface="Calibri"/>
              </a:rPr>
              <a:t>Fotoğraf yapıştırılacak.) </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9" t="20130" r="51446" b="7836"/>
          <a:stretch/>
        </p:blipFill>
        <p:spPr bwMode="auto">
          <a:xfrm>
            <a:off x="2123728" y="1700808"/>
            <a:ext cx="4517409"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7026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764704"/>
            <a:ext cx="8424936" cy="707886"/>
          </a:xfrm>
          <a:prstGeom prst="rect">
            <a:avLst/>
          </a:prstGeom>
        </p:spPr>
        <p:txBody>
          <a:bodyPr wrap="square">
            <a:spAutoFit/>
          </a:bodyPr>
          <a:lstStyle/>
          <a:p>
            <a:pPr marL="342900" lvl="0" indent="-342900">
              <a:buFont typeface="Wingdings" pitchFamily="2" charset="2"/>
              <a:buChar char="ü"/>
            </a:pPr>
            <a:r>
              <a:rPr lang="tr-TR" sz="2000" b="1" dirty="0">
                <a:solidFill>
                  <a:srgbClr val="002060"/>
                </a:solidFill>
                <a:latin typeface="Calibri"/>
              </a:rPr>
              <a:t>	EK-8 İŞYERİ DEĞERLENDİRME FORMU (Kurum/İşyeri yetkilisince doldurulacak, mühürlü kapalı zarf içerisinde dosyaya eklenecek.)</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9" t="21642" r="51446" b="6250"/>
          <a:stretch/>
        </p:blipFill>
        <p:spPr bwMode="auto">
          <a:xfrm>
            <a:off x="2123727" y="1472590"/>
            <a:ext cx="4320481" cy="489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821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716633"/>
            <a:ext cx="8208912" cy="400110"/>
          </a:xfrm>
          <a:prstGeom prst="rect">
            <a:avLst/>
          </a:prstGeom>
        </p:spPr>
        <p:txBody>
          <a:bodyPr wrap="square">
            <a:spAutoFit/>
          </a:bodyPr>
          <a:lstStyle/>
          <a:p>
            <a:pPr marL="342900" lvl="0" indent="-342900">
              <a:buFont typeface="Wingdings" pitchFamily="2" charset="2"/>
              <a:buChar char="ü"/>
            </a:pPr>
            <a:r>
              <a:rPr lang="tr-TR" sz="2000" b="1" dirty="0">
                <a:solidFill>
                  <a:srgbClr val="002060"/>
                </a:solidFill>
                <a:latin typeface="Calibri"/>
              </a:rPr>
              <a:t>	EK-9 STAJ TAKİP FORMU</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98" t="19217" r="51446" b="6250"/>
          <a:stretch/>
        </p:blipFill>
        <p:spPr bwMode="auto">
          <a:xfrm>
            <a:off x="2374710" y="476672"/>
            <a:ext cx="4394579" cy="583264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5689338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662880"/>
            <a:ext cx="8208912" cy="400110"/>
          </a:xfrm>
          <a:prstGeom prst="rect">
            <a:avLst/>
          </a:prstGeom>
        </p:spPr>
        <p:txBody>
          <a:bodyPr wrap="square">
            <a:spAutoFit/>
          </a:bodyPr>
          <a:lstStyle/>
          <a:p>
            <a:pPr marL="342900" lvl="0" indent="-342900">
              <a:buFont typeface="Wingdings" pitchFamily="2" charset="2"/>
              <a:buChar char="ü"/>
            </a:pPr>
            <a:r>
              <a:rPr lang="tr-TR" sz="2000" b="1" dirty="0">
                <a:solidFill>
                  <a:srgbClr val="002060"/>
                </a:solidFill>
                <a:latin typeface="Calibri"/>
              </a:rPr>
              <a:t>	EK-10 STAJ RAPORU</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96752"/>
            <a:ext cx="3980759" cy="5089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906954" y="2276872"/>
            <a:ext cx="3508073" cy="2246769"/>
          </a:xfrm>
          <a:prstGeom prst="rect">
            <a:avLst/>
          </a:prstGeom>
        </p:spPr>
        <p:txBody>
          <a:bodyPr wrap="square">
            <a:spAutoFit/>
          </a:bodyPr>
          <a:lstStyle/>
          <a:p>
            <a:pPr marL="342900" lvl="0" indent="-342900">
              <a:buFont typeface="Wingdings" pitchFamily="2" charset="2"/>
              <a:buChar char="ü"/>
            </a:pPr>
            <a:r>
              <a:rPr lang="tr-TR" sz="2000" b="1" dirty="0">
                <a:solidFill>
                  <a:srgbClr val="C00000"/>
                </a:solidFill>
                <a:latin typeface="Calibri"/>
              </a:rPr>
              <a:t>30 iş günü için ayrı ayrı doldurulacaktır. O gün yapılanlar anlatılıp varsa örnekleri eklenecektir. Gün içinde yapılan iş çok az ise en fazla iki günlük doldurulabilir. </a:t>
            </a:r>
          </a:p>
        </p:txBody>
      </p:sp>
    </p:spTree>
    <p:extLst>
      <p:ext uri="{BB962C8B-B14F-4D97-AF65-F5344CB8AC3E}">
        <p14:creationId xmlns:p14="http://schemas.microsoft.com/office/powerpoint/2010/main" val="21031849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952754" y="871042"/>
            <a:ext cx="7488832" cy="646331"/>
          </a:xfrm>
          <a:prstGeom prst="rect">
            <a:avLst/>
          </a:prstGeom>
          <a:noFill/>
        </p:spPr>
        <p:txBody>
          <a:bodyPr wrap="square" rtlCol="0">
            <a:spAutoFit/>
          </a:bodyPr>
          <a:lstStyle/>
          <a:p>
            <a:pPr algn="ctr"/>
            <a:r>
              <a:rPr lang="tr-TR" sz="3600" b="1" dirty="0">
                <a:solidFill>
                  <a:schemeClr val="tx1">
                    <a:lumMod val="50000"/>
                    <a:lumOff val="50000"/>
                  </a:schemeClr>
                </a:solidFill>
              </a:rPr>
              <a:t>3. STAJ YAPABİLME ŞARTLARI</a:t>
            </a:r>
          </a:p>
        </p:txBody>
      </p:sp>
      <p:sp>
        <p:nvSpPr>
          <p:cNvPr id="4" name="Dikdörtgen 3"/>
          <p:cNvSpPr/>
          <p:nvPr/>
        </p:nvSpPr>
        <p:spPr>
          <a:xfrm>
            <a:off x="3563888" y="1547140"/>
            <a:ext cx="4877698" cy="4093428"/>
          </a:xfrm>
          <a:prstGeom prst="rect">
            <a:avLst/>
          </a:prstGeom>
        </p:spPr>
        <p:txBody>
          <a:bodyPr wrap="square">
            <a:spAutoFit/>
          </a:bodyPr>
          <a:lstStyle/>
          <a:p>
            <a:r>
              <a:rPr lang="tr-TR" sz="2000" b="1" dirty="0">
                <a:solidFill>
                  <a:srgbClr val="002060"/>
                </a:solidFill>
                <a:latin typeface="Calibri"/>
              </a:rPr>
              <a:t>Zorunlu staj uygulaması her sene öğretim yılı sonunda dersler kesildikten sonra yaz dönemi boyunca Staj Uygulama Kurulunun belirlemiş olduğu takvim ve esaslar uyarınca yapılabilmektedir. Akademik ilk yılın sonunda </a:t>
            </a:r>
            <a:r>
              <a:rPr lang="tr-TR" sz="2000" b="1" u="sng" dirty="0">
                <a:solidFill>
                  <a:srgbClr val="002060"/>
                </a:solidFill>
                <a:latin typeface="Calibri"/>
              </a:rPr>
              <a:t>ders seçimi yapmış ve sınavlara katılmış her öğrencinin</a:t>
            </a:r>
            <a:r>
              <a:rPr lang="tr-TR" sz="2000" b="1" dirty="0">
                <a:solidFill>
                  <a:srgbClr val="002060"/>
                </a:solidFill>
                <a:latin typeface="Calibri"/>
              </a:rPr>
              <a:t> programdan mezun olabilmesi için staj uygulamasını tamamlaması ve değerlendirme sonrasında başarılı olması gerekmektedir. </a:t>
            </a:r>
          </a:p>
          <a:p>
            <a:r>
              <a:rPr lang="tr-TR" sz="2000" b="1" dirty="0">
                <a:solidFill>
                  <a:srgbClr val="002060"/>
                </a:solidFill>
                <a:latin typeface="Calibri"/>
              </a:rPr>
              <a:t>Stajını daha sonraki yıllara “çeşitli nedenlerle“ erteleyen öğrencilerin bu kuralı hatırda tutmaları gerekmektedir.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96" y="2204864"/>
            <a:ext cx="2880320" cy="265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6250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95736" y="2132856"/>
            <a:ext cx="4878288" cy="2569934"/>
          </a:xfrm>
          <a:prstGeom prst="rect">
            <a:avLst/>
          </a:prstGeom>
        </p:spPr>
        <p:txBody>
          <a:bodyPr wrap="square">
            <a:spAutoFit/>
          </a:bodyPr>
          <a:lstStyle/>
          <a:p>
            <a:pPr algn="ctr">
              <a:lnSpc>
                <a:spcPct val="115000"/>
              </a:lnSpc>
              <a:spcAft>
                <a:spcPts val="0"/>
              </a:spcAft>
            </a:pPr>
            <a:r>
              <a:rPr lang="tr-TR" sz="2800" b="1" dirty="0">
                <a:solidFill>
                  <a:srgbClr val="002060"/>
                </a:solidFill>
                <a:latin typeface="Calibri"/>
              </a:rPr>
              <a:t>!!Staj ile ilgili gerekli olan tüm formlara ve belgelere okulumuz web sayfası üzerinden ulaşabilirsiniz!!     </a:t>
            </a:r>
          </a:p>
          <a:p>
            <a:pPr algn="ctr">
              <a:lnSpc>
                <a:spcPct val="115000"/>
              </a:lnSpc>
              <a:spcAft>
                <a:spcPts val="0"/>
              </a:spcAft>
            </a:pPr>
            <a:r>
              <a:rPr lang="tr-TR" sz="2800" b="1" dirty="0">
                <a:solidFill>
                  <a:srgbClr val="002060"/>
                </a:solidFill>
                <a:latin typeface="Calibri"/>
              </a:rPr>
              <a:t>( http://admyo.ankara.edu.tr/)</a:t>
            </a:r>
          </a:p>
        </p:txBody>
      </p:sp>
      <p:pic>
        <p:nvPicPr>
          <p:cNvPr id="11266" name="Picture 2" descr="http://www.bodrumrc.com/images/onemli.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1867" y="1484784"/>
            <a:ext cx="2486025" cy="44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1286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 y="0"/>
            <a:ext cx="9144000" cy="6858000"/>
          </a:xfrm>
          <a:prstGeom prst="rect">
            <a:avLst/>
          </a:prstGeom>
        </p:spPr>
      </p:pic>
      <p:sp>
        <p:nvSpPr>
          <p:cNvPr id="3" name="Oval 2"/>
          <p:cNvSpPr/>
          <p:nvPr/>
        </p:nvSpPr>
        <p:spPr>
          <a:xfrm>
            <a:off x="2195736" y="2708920"/>
            <a:ext cx="1728192" cy="576064"/>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4" name="Oval 3"/>
          <p:cNvSpPr/>
          <p:nvPr/>
        </p:nvSpPr>
        <p:spPr>
          <a:xfrm>
            <a:off x="6516216" y="5877272"/>
            <a:ext cx="1728192" cy="64807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7" name="Oval 6"/>
          <p:cNvSpPr/>
          <p:nvPr/>
        </p:nvSpPr>
        <p:spPr>
          <a:xfrm>
            <a:off x="1" y="5229200"/>
            <a:ext cx="1331640" cy="396044"/>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8" name="Oval 7"/>
          <p:cNvSpPr/>
          <p:nvPr/>
        </p:nvSpPr>
        <p:spPr>
          <a:xfrm>
            <a:off x="7092280" y="2074540"/>
            <a:ext cx="1728192" cy="576064"/>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3309932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27584" y="980728"/>
            <a:ext cx="7416824" cy="646331"/>
          </a:xfrm>
          <a:prstGeom prst="rect">
            <a:avLst/>
          </a:prstGeom>
          <a:noFill/>
        </p:spPr>
        <p:txBody>
          <a:bodyPr wrap="square" rtlCol="0">
            <a:spAutoFit/>
          </a:bodyPr>
          <a:lstStyle/>
          <a:p>
            <a:r>
              <a:rPr lang="tr-TR" sz="3600" b="1" dirty="0">
                <a:solidFill>
                  <a:schemeClr val="tx1">
                    <a:lumMod val="50000"/>
                    <a:lumOff val="50000"/>
                  </a:schemeClr>
                </a:solidFill>
              </a:rPr>
              <a:t>10. STAJ İŞLEMLERİ SÜREÇ ŞEMASI</a:t>
            </a:r>
          </a:p>
        </p:txBody>
      </p:sp>
      <p:graphicFrame>
        <p:nvGraphicFramePr>
          <p:cNvPr id="7" name="3 Diyagram"/>
          <p:cNvGraphicFramePr/>
          <p:nvPr>
            <p:extLst>
              <p:ext uri="{D42A27DB-BD31-4B8C-83A1-F6EECF244321}">
                <p14:modId xmlns:p14="http://schemas.microsoft.com/office/powerpoint/2010/main" val="2886445795"/>
              </p:ext>
            </p:extLst>
          </p:nvPr>
        </p:nvGraphicFramePr>
        <p:xfrm>
          <a:off x="827584" y="1844824"/>
          <a:ext cx="7632848" cy="453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63924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55576" y="764704"/>
            <a:ext cx="7488832" cy="1200329"/>
          </a:xfrm>
          <a:prstGeom prst="rect">
            <a:avLst/>
          </a:prstGeom>
          <a:noFill/>
        </p:spPr>
        <p:txBody>
          <a:bodyPr wrap="square" rtlCol="0">
            <a:spAutoFit/>
          </a:bodyPr>
          <a:lstStyle/>
          <a:p>
            <a:pPr algn="ctr"/>
            <a:r>
              <a:rPr lang="tr-TR" sz="3600" b="1" dirty="0">
                <a:solidFill>
                  <a:schemeClr val="tx1">
                    <a:lumMod val="50000"/>
                    <a:lumOff val="50000"/>
                  </a:schemeClr>
                </a:solidFill>
              </a:rPr>
              <a:t>11. ZORUNLU STAJ UYGULAMASI SIK SORULAN SORULAR</a:t>
            </a:r>
          </a:p>
        </p:txBody>
      </p:sp>
      <p:pic>
        <p:nvPicPr>
          <p:cNvPr id="24578" name="Picture 2" descr="https://www.selcuk.edu.tr/dosyalar/haber_resimleri/-20683866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276872"/>
            <a:ext cx="4944591" cy="3704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5594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2386" y="1844824"/>
            <a:ext cx="7344816" cy="4693593"/>
          </a:xfrm>
          <a:prstGeom prst="rect">
            <a:avLst/>
          </a:prstGeom>
        </p:spPr>
        <p:txBody>
          <a:bodyPr wrap="square">
            <a:spAutoFit/>
          </a:bodyPr>
          <a:lstStyle/>
          <a:p>
            <a:pPr marL="450215" indent="-450215" algn="just">
              <a:lnSpc>
                <a:spcPct val="115000"/>
              </a:lnSpc>
              <a:spcAft>
                <a:spcPts val="0"/>
              </a:spcAft>
              <a:buFont typeface="Arial" panose="020B0604020202020204" pitchFamily="34" charset="0"/>
              <a:buChar char="•"/>
              <a:tabLst>
                <a:tab pos="449580" algn="l"/>
                <a:tab pos="1710690" algn="l"/>
              </a:tabLst>
            </a:pPr>
            <a:r>
              <a:rPr lang="tr-TR" sz="2000" b="1" dirty="0">
                <a:solidFill>
                  <a:srgbClr val="002060"/>
                </a:solidFill>
                <a:latin typeface="Calibri"/>
              </a:rPr>
              <a:t>Stajınızı uygun gördüğünüz il ve ilçede yapabilirsiniz. Ankara şart değildir. </a:t>
            </a:r>
          </a:p>
          <a:p>
            <a:pPr marL="450215" indent="-450215" algn="just">
              <a:lnSpc>
                <a:spcPct val="115000"/>
              </a:lnSpc>
              <a:spcAft>
                <a:spcPts val="0"/>
              </a:spcAft>
              <a:buFont typeface="Arial" panose="020B0604020202020204" pitchFamily="34" charset="0"/>
              <a:buChar char="•"/>
              <a:tabLst>
                <a:tab pos="449580" algn="l"/>
                <a:tab pos="1710690" algn="l"/>
              </a:tabLst>
            </a:pPr>
            <a:r>
              <a:rPr lang="tr-TR" sz="2000" b="1" dirty="0">
                <a:solidFill>
                  <a:srgbClr val="002060"/>
                </a:solidFill>
                <a:latin typeface="Calibri"/>
              </a:rPr>
              <a:t>Stajınızı Adalet Komisyonu nezdindeki mahkemeler, savcılıklar ile icra müdürlüklerinin yanında noterlikler, avukatlık ve hukuk büroları ile bankalar, sigorta şirketleri, kamu kurum ve kuruluşlarının hukuk müşavirlikleri ile alacak takip departmanları nezdinde yapılabilirsiniz. Avukatlık ve hukuk büroları nezdinde yapılacak stajlarda ilgili avukatın veya hukuk bürosunu oluşturan avukatların en az 5 yıl süreyle baro levhasına kayıtlı ve deneyimli avukat olması şarttır.</a:t>
            </a:r>
          </a:p>
          <a:p>
            <a:pPr marL="450215" indent="-450215" algn="just">
              <a:lnSpc>
                <a:spcPct val="115000"/>
              </a:lnSpc>
              <a:spcAft>
                <a:spcPts val="0"/>
              </a:spcAft>
              <a:buFont typeface="Arial" panose="020B0604020202020204" pitchFamily="34" charset="0"/>
              <a:buChar char="•"/>
              <a:tabLst>
                <a:tab pos="449580" algn="l"/>
                <a:tab pos="1710690" algn="l"/>
              </a:tabLst>
            </a:pPr>
            <a:r>
              <a:rPr lang="tr-TR" sz="2000" b="1" dirty="0">
                <a:solidFill>
                  <a:srgbClr val="002060"/>
                </a:solidFill>
                <a:latin typeface="Calibri"/>
              </a:rPr>
              <a:t>Ceza İnfaz ve Güvenlik Hizmetleri Programı öğrencileri ise stajlarını Açık ve Kapalı Ceza İnfaz Kurumları ile Denetimli Serbestlik müdürlüklerinde yapabilirler.</a:t>
            </a:r>
          </a:p>
        </p:txBody>
      </p:sp>
      <p:sp>
        <p:nvSpPr>
          <p:cNvPr id="3" name="Dikdörtgen 2"/>
          <p:cNvSpPr/>
          <p:nvPr/>
        </p:nvSpPr>
        <p:spPr>
          <a:xfrm>
            <a:off x="1259632" y="1044605"/>
            <a:ext cx="6907570" cy="80021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0" algn="just">
              <a:lnSpc>
                <a:spcPct val="115000"/>
              </a:lnSpc>
            </a:pPr>
            <a:r>
              <a:rPr lang="tr-TR" sz="2000" b="1" dirty="0">
                <a:solidFill>
                  <a:srgbClr val="002060"/>
                </a:solidFill>
                <a:latin typeface="Calibri"/>
              </a:rPr>
              <a:t>Soru1: Stajımı nerelerde yapabilirim? Staj için Ankara şart mıdır?  </a:t>
            </a:r>
          </a:p>
        </p:txBody>
      </p:sp>
      <p:pic>
        <p:nvPicPr>
          <p:cNvPr id="26626"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0247" y="1035673"/>
            <a:ext cx="509254" cy="95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0603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2386" y="1992085"/>
            <a:ext cx="7344816" cy="1862048"/>
          </a:xfrm>
          <a:prstGeom prst="rect">
            <a:avLst/>
          </a:prstGeom>
        </p:spPr>
        <p:txBody>
          <a:bodyPr wrap="square">
            <a:spAutoFit/>
          </a:bodyPr>
          <a:lstStyle/>
          <a:p>
            <a:pPr marL="450215" indent="-450215" algn="just">
              <a:lnSpc>
                <a:spcPct val="115000"/>
              </a:lnSpc>
              <a:spcAft>
                <a:spcPts val="0"/>
              </a:spcAft>
              <a:buFont typeface="Arial" panose="020B0604020202020204" pitchFamily="34" charset="0"/>
              <a:buChar char="•"/>
              <a:tabLst>
                <a:tab pos="449580" algn="l"/>
                <a:tab pos="1710690" algn="l"/>
              </a:tabLst>
            </a:pPr>
            <a:r>
              <a:rPr lang="tr-TR" sz="2000" b="1" dirty="0">
                <a:solidFill>
                  <a:srgbClr val="002060"/>
                </a:solidFill>
                <a:latin typeface="Calibri"/>
              </a:rPr>
              <a:t>Yalnız Cumhurbaşkanlığı Kariyer Kapısı üzerinden yapılan başvurularda gelen teklife uygun olan yerde staj yapılması gerekmektedir. İlçe istediğinizde başvurunuzda bunu lütfen detaylandırın, buna rağmen merkezi kurumlar geldiyse buna uymak zorundasınız.  </a:t>
            </a:r>
          </a:p>
        </p:txBody>
      </p:sp>
      <p:sp>
        <p:nvSpPr>
          <p:cNvPr id="3" name="Dikdörtgen 2"/>
          <p:cNvSpPr/>
          <p:nvPr/>
        </p:nvSpPr>
        <p:spPr>
          <a:xfrm>
            <a:off x="1259632" y="1044605"/>
            <a:ext cx="6907570" cy="80021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0" algn="just">
              <a:lnSpc>
                <a:spcPct val="115000"/>
              </a:lnSpc>
            </a:pPr>
            <a:r>
              <a:rPr lang="tr-TR" sz="2000" b="1" dirty="0">
                <a:solidFill>
                  <a:srgbClr val="002060"/>
                </a:solidFill>
                <a:latin typeface="Calibri"/>
              </a:rPr>
              <a:t>Soru1: Stajımı nerelerde yapabilirim? Staj için Ankara şart mıdır?  </a:t>
            </a:r>
          </a:p>
        </p:txBody>
      </p:sp>
      <p:pic>
        <p:nvPicPr>
          <p:cNvPr id="26626"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0247" y="1035673"/>
            <a:ext cx="509254" cy="95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8336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32461" y="1484784"/>
            <a:ext cx="6552728" cy="1862048"/>
          </a:xfrm>
          <a:prstGeom prst="rect">
            <a:avLst/>
          </a:prstGeom>
        </p:spPr>
        <p:txBody>
          <a:bodyPr wrap="square">
            <a:spAutoFit/>
          </a:bodyPr>
          <a:lstStyle/>
          <a:p>
            <a:pPr lvl="0" algn="just">
              <a:lnSpc>
                <a:spcPct val="115000"/>
              </a:lnSpc>
            </a:pPr>
            <a:r>
              <a:rPr lang="tr-TR" sz="2000" b="1" dirty="0">
                <a:solidFill>
                  <a:srgbClr val="002060"/>
                </a:solidFill>
                <a:latin typeface="Calibri"/>
              </a:rPr>
              <a:t>	Hem normal hem uzaktan eğitim öğrencilerimiz bulunduğundan ve özellikle Ankara dışında staj yerlerine ulaşabilme zorluğu yaşayacağımızdan maalesef staj yeri seçiminde okulumuz yardımcı olamamaktadır.</a:t>
            </a:r>
          </a:p>
          <a:p>
            <a:pPr algn="just">
              <a:lnSpc>
                <a:spcPct val="115000"/>
              </a:lnSpc>
              <a:spcAft>
                <a:spcPts val="0"/>
              </a:spcAft>
            </a:pPr>
            <a:r>
              <a:rPr lang="tr-TR" sz="2000" b="1" dirty="0">
                <a:solidFill>
                  <a:srgbClr val="002060"/>
                </a:solidFill>
                <a:latin typeface="Calibri"/>
              </a:rPr>
              <a:t> </a:t>
            </a:r>
          </a:p>
        </p:txBody>
      </p:sp>
      <p:sp>
        <p:nvSpPr>
          <p:cNvPr id="3" name="Dikdörtgen 2"/>
          <p:cNvSpPr/>
          <p:nvPr/>
        </p:nvSpPr>
        <p:spPr>
          <a:xfrm>
            <a:off x="1475655" y="4437112"/>
            <a:ext cx="6309533" cy="1508105"/>
          </a:xfrm>
          <a:prstGeom prst="rect">
            <a:avLst/>
          </a:prstGeom>
        </p:spPr>
        <p:txBody>
          <a:bodyPr wrap="square">
            <a:spAutoFit/>
          </a:bodyPr>
          <a:lstStyle/>
          <a:p>
            <a:pPr marL="450215" lvl="0" indent="-450215" algn="just">
              <a:lnSpc>
                <a:spcPct val="115000"/>
              </a:lnSpc>
            </a:pPr>
            <a:r>
              <a:rPr lang="tr-TR" sz="2000" b="1" dirty="0">
                <a:solidFill>
                  <a:srgbClr val="002060"/>
                </a:solidFill>
                <a:latin typeface="Calibri"/>
              </a:rPr>
              <a:t>	Bunun için okul müdürümüzün imzasını taşıyan bir </a:t>
            </a:r>
          </a:p>
          <a:p>
            <a:pPr marL="450215" lvl="0" indent="-450215" algn="just">
              <a:lnSpc>
                <a:spcPct val="115000"/>
              </a:lnSpc>
            </a:pPr>
            <a:r>
              <a:rPr lang="tr-TR" sz="2000" b="1" dirty="0">
                <a:solidFill>
                  <a:srgbClr val="002060"/>
                </a:solidFill>
                <a:latin typeface="Calibri"/>
              </a:rPr>
              <a:t>yazımız (EK 2) bulunmaktadır. Staj başvurusu için bu yazıyı </a:t>
            </a:r>
          </a:p>
          <a:p>
            <a:pPr marL="450215" lvl="0" indent="-450215" algn="just">
              <a:lnSpc>
                <a:spcPct val="115000"/>
              </a:lnSpc>
            </a:pPr>
            <a:r>
              <a:rPr lang="tr-TR" sz="2000" b="1" dirty="0">
                <a:solidFill>
                  <a:srgbClr val="002060"/>
                </a:solidFill>
                <a:latin typeface="Calibri"/>
              </a:rPr>
              <a:t>yanınızda bulundurursanız kurumların ayrıca bir yazı </a:t>
            </a:r>
          </a:p>
          <a:p>
            <a:pPr marL="450215" lvl="0" indent="-450215" algn="just">
              <a:lnSpc>
                <a:spcPct val="115000"/>
              </a:lnSpc>
            </a:pPr>
            <a:r>
              <a:rPr lang="tr-TR" sz="2000" b="1" dirty="0">
                <a:solidFill>
                  <a:srgbClr val="002060"/>
                </a:solidFill>
                <a:latin typeface="Calibri"/>
              </a:rPr>
              <a:t>istemesine gerek kalmayacaktır.</a:t>
            </a:r>
          </a:p>
        </p:txBody>
      </p:sp>
      <p:sp>
        <p:nvSpPr>
          <p:cNvPr id="4" name="Dikdörtgen 3"/>
          <p:cNvSpPr/>
          <p:nvPr/>
        </p:nvSpPr>
        <p:spPr>
          <a:xfrm>
            <a:off x="1277567" y="836712"/>
            <a:ext cx="6507622" cy="44627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lvl="0" algn="just">
              <a:lnSpc>
                <a:spcPct val="115000"/>
              </a:lnSpc>
            </a:pPr>
            <a:r>
              <a:rPr lang="tr-TR" sz="2000" b="1" dirty="0">
                <a:solidFill>
                  <a:srgbClr val="002060"/>
                </a:solidFill>
                <a:latin typeface="Calibri"/>
              </a:rPr>
              <a:t>Soru2: Staj yeri konusunda okulum yardımcı olacak mıdır?</a:t>
            </a:r>
          </a:p>
        </p:txBody>
      </p:sp>
      <p:sp>
        <p:nvSpPr>
          <p:cNvPr id="5" name="Dikdörtgen 4"/>
          <p:cNvSpPr/>
          <p:nvPr/>
        </p:nvSpPr>
        <p:spPr>
          <a:xfrm>
            <a:off x="1312526" y="3346832"/>
            <a:ext cx="6507622" cy="80021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lvl="0" algn="just">
              <a:lnSpc>
                <a:spcPct val="115000"/>
              </a:lnSpc>
            </a:pPr>
            <a:r>
              <a:rPr lang="tr-TR" sz="2000" b="1" dirty="0">
                <a:solidFill>
                  <a:srgbClr val="002060"/>
                </a:solidFill>
                <a:latin typeface="Calibri"/>
              </a:rPr>
              <a:t>Soru3: Bazı kurumlar okulunuzdan bir yazı getirmeniz gerekiyor diyor ne yapmalıyım?</a:t>
            </a:r>
          </a:p>
        </p:txBody>
      </p:sp>
      <p:pic>
        <p:nvPicPr>
          <p:cNvPr id="27650"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4187" y="895069"/>
            <a:ext cx="413779" cy="77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537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11168" y="1988840"/>
            <a:ext cx="6645208" cy="1472711"/>
          </a:xfrm>
          <a:prstGeom prst="rect">
            <a:avLst/>
          </a:prstGeom>
        </p:spPr>
        <p:txBody>
          <a:bodyPr wrap="square">
            <a:spAutoFit/>
          </a:bodyPr>
          <a:lstStyle/>
          <a:p>
            <a:pPr marL="450215" indent="-450215" algn="just">
              <a:lnSpc>
                <a:spcPct val="115000"/>
              </a:lnSpc>
              <a:spcAft>
                <a:spcPts val="0"/>
              </a:spcAft>
            </a:pPr>
            <a:r>
              <a:rPr lang="tr-TR" b="1" dirty="0">
                <a:latin typeface="Calibri"/>
                <a:ea typeface="Calibri"/>
                <a:cs typeface="Times New Roman"/>
              </a:rPr>
              <a:t>	</a:t>
            </a:r>
            <a:r>
              <a:rPr lang="tr-TR" sz="2000" b="1" dirty="0">
                <a:solidFill>
                  <a:srgbClr val="002060"/>
                </a:solidFill>
                <a:latin typeface="Calibri"/>
              </a:rPr>
              <a:t>Milli ve dini bayram tatilleri ve hafta sonu tatilleri </a:t>
            </a:r>
          </a:p>
          <a:p>
            <a:pPr marL="450215" indent="-450215" algn="just">
              <a:lnSpc>
                <a:spcPct val="115000"/>
              </a:lnSpc>
              <a:spcAft>
                <a:spcPts val="0"/>
              </a:spcAft>
            </a:pPr>
            <a:r>
              <a:rPr lang="tr-TR" sz="2000" b="1" dirty="0">
                <a:solidFill>
                  <a:srgbClr val="002060"/>
                </a:solidFill>
                <a:latin typeface="Calibri"/>
              </a:rPr>
              <a:t>stajdan sayılmamaktadır. Lütfen tarih aralığınızı planlarken </a:t>
            </a:r>
          </a:p>
          <a:p>
            <a:pPr marL="450215" indent="-450215" algn="just">
              <a:lnSpc>
                <a:spcPct val="115000"/>
              </a:lnSpc>
              <a:spcAft>
                <a:spcPts val="0"/>
              </a:spcAft>
            </a:pPr>
            <a:r>
              <a:rPr lang="tr-TR" sz="2000" b="1" dirty="0">
                <a:solidFill>
                  <a:srgbClr val="002060"/>
                </a:solidFill>
                <a:latin typeface="Calibri"/>
              </a:rPr>
              <a:t>bu günlere dikkat ediniz.</a:t>
            </a:r>
          </a:p>
          <a:p>
            <a:pPr algn="just">
              <a:lnSpc>
                <a:spcPct val="115000"/>
              </a:lnSpc>
              <a:spcAft>
                <a:spcPts val="0"/>
              </a:spcAft>
            </a:pPr>
            <a:r>
              <a:rPr lang="tr-TR" b="1" dirty="0">
                <a:latin typeface="Calibri"/>
                <a:ea typeface="Calibri"/>
                <a:cs typeface="Times New Roman"/>
              </a:rPr>
              <a:t> </a:t>
            </a:r>
            <a:endParaRPr lang="tr-TR" dirty="0">
              <a:latin typeface="Calibri"/>
              <a:ea typeface="Calibri"/>
              <a:cs typeface="Times New Roman"/>
            </a:endParaRPr>
          </a:p>
        </p:txBody>
      </p:sp>
      <p:sp>
        <p:nvSpPr>
          <p:cNvPr id="3" name="Dikdörtgen 2"/>
          <p:cNvSpPr/>
          <p:nvPr/>
        </p:nvSpPr>
        <p:spPr>
          <a:xfrm>
            <a:off x="1331640" y="947551"/>
            <a:ext cx="6624736" cy="779444"/>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450215" indent="-450215" algn="just">
              <a:lnSpc>
                <a:spcPct val="115000"/>
              </a:lnSpc>
              <a:spcAft>
                <a:spcPts val="0"/>
              </a:spcAft>
            </a:pPr>
            <a:r>
              <a:rPr lang="tr-TR" sz="2000" b="1" dirty="0">
                <a:solidFill>
                  <a:srgbClr val="002060"/>
                </a:solidFill>
                <a:latin typeface="Calibri"/>
              </a:rPr>
              <a:t>Soru4: Staj tarihimi planlarken milli ve dini bayram günleri </a:t>
            </a:r>
          </a:p>
          <a:p>
            <a:pPr marL="450215" indent="-450215" algn="just">
              <a:lnSpc>
                <a:spcPct val="115000"/>
              </a:lnSpc>
              <a:spcAft>
                <a:spcPts val="0"/>
              </a:spcAft>
            </a:pPr>
            <a:r>
              <a:rPr lang="tr-TR" sz="2000" b="1" dirty="0">
                <a:solidFill>
                  <a:srgbClr val="002060"/>
                </a:solidFill>
                <a:latin typeface="Calibri"/>
              </a:rPr>
              <a:t>stajıma denk geliyor, bu günler stajdan sayılacak mıdır?</a:t>
            </a:r>
          </a:p>
        </p:txBody>
      </p:sp>
      <p:sp>
        <p:nvSpPr>
          <p:cNvPr id="4" name="Dikdörtgen 3"/>
          <p:cNvSpPr/>
          <p:nvPr/>
        </p:nvSpPr>
        <p:spPr>
          <a:xfrm>
            <a:off x="1331640" y="4568536"/>
            <a:ext cx="6624736" cy="800219"/>
          </a:xfrm>
          <a:prstGeom prst="rect">
            <a:avLst/>
          </a:prstGeom>
        </p:spPr>
        <p:txBody>
          <a:bodyPr wrap="square">
            <a:spAutoFit/>
          </a:bodyPr>
          <a:lstStyle/>
          <a:p>
            <a:pPr lvl="0" algn="just">
              <a:lnSpc>
                <a:spcPct val="115000"/>
              </a:lnSpc>
            </a:pPr>
            <a:r>
              <a:rPr lang="tr-TR" dirty="0">
                <a:solidFill>
                  <a:prstClr val="black"/>
                </a:solidFill>
                <a:latin typeface="Calibri"/>
                <a:ea typeface="Calibri"/>
                <a:cs typeface="Times New Roman"/>
              </a:rPr>
              <a:t>	</a:t>
            </a:r>
            <a:r>
              <a:rPr lang="tr-TR" sz="2000" b="1" dirty="0">
                <a:solidFill>
                  <a:srgbClr val="002060"/>
                </a:solidFill>
                <a:latin typeface="Calibri"/>
              </a:rPr>
              <a:t>Okulumuzun web sitesinde seçkiler bölümünde Öğrenci İşleri-Staj İçin Gerekli Formlar linkinde bulabilirsiniz.</a:t>
            </a:r>
          </a:p>
        </p:txBody>
      </p:sp>
      <p:sp>
        <p:nvSpPr>
          <p:cNvPr id="5" name="Dikdörtgen 4"/>
          <p:cNvSpPr/>
          <p:nvPr/>
        </p:nvSpPr>
        <p:spPr>
          <a:xfrm>
            <a:off x="1331640" y="3619323"/>
            <a:ext cx="6604264" cy="80021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lgn="just">
              <a:lnSpc>
                <a:spcPct val="115000"/>
              </a:lnSpc>
            </a:pPr>
            <a:r>
              <a:rPr lang="tr-TR" sz="2000" b="1" dirty="0">
                <a:solidFill>
                  <a:srgbClr val="002060"/>
                </a:solidFill>
                <a:latin typeface="Calibri"/>
              </a:rPr>
              <a:t>Soru5: Hazırlanması ve gönderilmesi gereken evrakları nereden bulabilirim?</a:t>
            </a:r>
          </a:p>
        </p:txBody>
      </p:sp>
      <p:pic>
        <p:nvPicPr>
          <p:cNvPr id="28674"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47551"/>
            <a:ext cx="453208" cy="84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525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901386"/>
            <a:ext cx="6984776" cy="77944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450215" indent="-450215" algn="just">
              <a:lnSpc>
                <a:spcPct val="115000"/>
              </a:lnSpc>
            </a:pPr>
            <a:r>
              <a:rPr lang="tr-TR" sz="2000" b="1" dirty="0">
                <a:solidFill>
                  <a:srgbClr val="002060"/>
                </a:solidFill>
                <a:latin typeface="Calibri"/>
              </a:rPr>
              <a:t>Soru6: Herhangi bir kurumda/iş yerinde çalışıyorum stajdan </a:t>
            </a:r>
          </a:p>
          <a:p>
            <a:pPr marL="450215" indent="-450215" algn="just">
              <a:lnSpc>
                <a:spcPct val="115000"/>
              </a:lnSpc>
            </a:pPr>
            <a:r>
              <a:rPr lang="tr-TR" sz="2000" b="1" dirty="0">
                <a:solidFill>
                  <a:srgbClr val="002060"/>
                </a:solidFill>
                <a:latin typeface="Calibri"/>
              </a:rPr>
              <a:t>muaf tutulabilir miyim?</a:t>
            </a:r>
          </a:p>
        </p:txBody>
      </p:sp>
      <p:sp>
        <p:nvSpPr>
          <p:cNvPr id="3" name="Dikdörtgen 2"/>
          <p:cNvSpPr/>
          <p:nvPr/>
        </p:nvSpPr>
        <p:spPr>
          <a:xfrm>
            <a:off x="1115616" y="1630816"/>
            <a:ext cx="6984776" cy="2569934"/>
          </a:xfrm>
          <a:prstGeom prst="rect">
            <a:avLst/>
          </a:prstGeom>
        </p:spPr>
        <p:txBody>
          <a:bodyPr wrap="square">
            <a:spAutoFit/>
          </a:bodyPr>
          <a:lstStyle/>
          <a:p>
            <a:pPr marL="450215" indent="-450215" algn="just">
              <a:lnSpc>
                <a:spcPct val="115000"/>
              </a:lnSpc>
              <a:spcAft>
                <a:spcPts val="0"/>
              </a:spcAft>
            </a:pPr>
            <a:r>
              <a:rPr lang="tr-TR" dirty="0">
                <a:latin typeface="Calibri"/>
                <a:ea typeface="Calibri"/>
                <a:cs typeface="Times New Roman"/>
              </a:rPr>
              <a:t>	</a:t>
            </a:r>
            <a:r>
              <a:rPr lang="tr-TR" sz="2000" b="1" dirty="0">
                <a:solidFill>
                  <a:srgbClr val="002060"/>
                </a:solidFill>
                <a:latin typeface="Calibri"/>
              </a:rPr>
              <a:t>Hukuk-adalet hizmetleri sektöründe hali hazırda ve fiilen </a:t>
            </a:r>
          </a:p>
          <a:p>
            <a:pPr marL="450215" indent="-450215" algn="just">
              <a:lnSpc>
                <a:spcPct val="115000"/>
              </a:lnSpc>
              <a:spcAft>
                <a:spcPts val="0"/>
              </a:spcAft>
            </a:pPr>
            <a:r>
              <a:rPr lang="tr-TR" sz="2000" b="1" dirty="0">
                <a:solidFill>
                  <a:srgbClr val="002060"/>
                </a:solidFill>
                <a:latin typeface="Calibri"/>
              </a:rPr>
              <a:t>çalıştığınıza dair bir belge ibraz ettiğinizde (EK-11 ve SGK </a:t>
            </a:r>
          </a:p>
          <a:p>
            <a:pPr marL="450215" indent="-450215" algn="just">
              <a:lnSpc>
                <a:spcPct val="115000"/>
              </a:lnSpc>
              <a:spcAft>
                <a:spcPts val="0"/>
              </a:spcAft>
            </a:pPr>
            <a:r>
              <a:rPr lang="tr-TR" sz="2000" b="1" dirty="0">
                <a:solidFill>
                  <a:srgbClr val="002060"/>
                </a:solidFill>
                <a:latin typeface="Calibri"/>
              </a:rPr>
              <a:t>belgeleriniz)  zorunlu staj uygulamasından muaf tutulursunuz. </a:t>
            </a:r>
          </a:p>
          <a:p>
            <a:pPr marL="450215" indent="-450215" algn="just">
              <a:lnSpc>
                <a:spcPct val="115000"/>
              </a:lnSpc>
              <a:spcAft>
                <a:spcPts val="0"/>
              </a:spcAft>
            </a:pPr>
            <a:r>
              <a:rPr lang="tr-TR" sz="2000" b="1" dirty="0">
                <a:solidFill>
                  <a:srgbClr val="002060"/>
                </a:solidFill>
                <a:latin typeface="Calibri"/>
              </a:rPr>
              <a:t>Hukuk-adalet hizmetleri sektörü dışında çalışan öğrencilerimiz </a:t>
            </a:r>
          </a:p>
          <a:p>
            <a:pPr marL="450215" indent="-450215" algn="just">
              <a:lnSpc>
                <a:spcPct val="115000"/>
              </a:lnSpc>
              <a:spcAft>
                <a:spcPts val="0"/>
              </a:spcAft>
            </a:pPr>
            <a:r>
              <a:rPr lang="tr-TR" sz="2000" b="1" dirty="0">
                <a:solidFill>
                  <a:srgbClr val="002060"/>
                </a:solidFill>
                <a:latin typeface="Calibri"/>
              </a:rPr>
              <a:t>stajdan muaf tutulamayacaktır. Yalnız çalışan öğrencilerimiz </a:t>
            </a:r>
          </a:p>
          <a:p>
            <a:pPr marL="450215" indent="-450215" algn="just">
              <a:lnSpc>
                <a:spcPct val="115000"/>
              </a:lnSpc>
              <a:spcAft>
                <a:spcPts val="0"/>
              </a:spcAft>
            </a:pPr>
            <a:r>
              <a:rPr lang="tr-TR" sz="2000" b="1" dirty="0">
                <a:solidFill>
                  <a:srgbClr val="002060"/>
                </a:solidFill>
                <a:latin typeface="Calibri"/>
              </a:rPr>
              <a:t>kurumlarında hukuk müşavirliğine geçici görev talep ederek </a:t>
            </a:r>
          </a:p>
          <a:p>
            <a:pPr marL="450215" indent="-450215" algn="just">
              <a:lnSpc>
                <a:spcPct val="115000"/>
              </a:lnSpc>
              <a:spcAft>
                <a:spcPts val="0"/>
              </a:spcAft>
            </a:pPr>
            <a:r>
              <a:rPr lang="tr-TR" sz="2000" b="1" dirty="0">
                <a:solidFill>
                  <a:srgbClr val="002060"/>
                </a:solidFill>
                <a:latin typeface="Calibri"/>
              </a:rPr>
              <a:t>stajlarını burada tamamlayabilirler.</a:t>
            </a:r>
          </a:p>
        </p:txBody>
      </p:sp>
      <p:sp>
        <p:nvSpPr>
          <p:cNvPr id="4" name="Dikdörtgen 3"/>
          <p:cNvSpPr/>
          <p:nvPr/>
        </p:nvSpPr>
        <p:spPr>
          <a:xfrm>
            <a:off x="1115616" y="4287131"/>
            <a:ext cx="6840760" cy="779444"/>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lnSpc>
                <a:spcPct val="115000"/>
              </a:lnSpc>
              <a:spcAft>
                <a:spcPts val="0"/>
              </a:spcAft>
            </a:pPr>
            <a:r>
              <a:rPr lang="tr-TR" sz="2000" b="1" dirty="0">
                <a:solidFill>
                  <a:srgbClr val="002060"/>
                </a:solidFill>
                <a:latin typeface="Calibri"/>
              </a:rPr>
              <a:t>Soru7: Stajımı çalıştığımdan ve izin alamadığımdan dolayı bu sene yapmasam olmaz mı?</a:t>
            </a:r>
          </a:p>
        </p:txBody>
      </p:sp>
      <p:sp>
        <p:nvSpPr>
          <p:cNvPr id="5" name="Dikdörtgen 4"/>
          <p:cNvSpPr/>
          <p:nvPr/>
        </p:nvSpPr>
        <p:spPr>
          <a:xfrm>
            <a:off x="1115616" y="5301208"/>
            <a:ext cx="6840760" cy="1154162"/>
          </a:xfrm>
          <a:prstGeom prst="rect">
            <a:avLst/>
          </a:prstGeom>
        </p:spPr>
        <p:txBody>
          <a:bodyPr wrap="square">
            <a:spAutoFit/>
          </a:bodyPr>
          <a:lstStyle/>
          <a:p>
            <a:pPr marL="450215" indent="-450215" algn="just">
              <a:lnSpc>
                <a:spcPct val="115000"/>
              </a:lnSpc>
              <a:spcAft>
                <a:spcPts val="0"/>
              </a:spcAft>
            </a:pPr>
            <a:r>
              <a:rPr lang="tr-TR" sz="2000" b="1" dirty="0">
                <a:solidFill>
                  <a:srgbClr val="002060"/>
                </a:solidFill>
                <a:latin typeface="Calibri"/>
              </a:rPr>
              <a:t>	Bir sonraki yıl yapabilirsiniz yalnız staj mezuniyet için </a:t>
            </a:r>
          </a:p>
          <a:p>
            <a:pPr marL="450215" indent="-450215" algn="just">
              <a:lnSpc>
                <a:spcPct val="115000"/>
              </a:lnSpc>
              <a:spcAft>
                <a:spcPts val="0"/>
              </a:spcAft>
            </a:pPr>
            <a:r>
              <a:rPr lang="tr-TR" sz="2000" b="1" dirty="0">
                <a:solidFill>
                  <a:srgbClr val="002060"/>
                </a:solidFill>
                <a:latin typeface="Calibri"/>
              </a:rPr>
              <a:t>gerekli olan koşullardan olduğu için ikinci sınıfın sonuna kadar </a:t>
            </a:r>
          </a:p>
          <a:p>
            <a:pPr marL="450215" indent="-450215" algn="just">
              <a:lnSpc>
                <a:spcPct val="115000"/>
              </a:lnSpc>
              <a:spcAft>
                <a:spcPts val="0"/>
              </a:spcAft>
            </a:pPr>
            <a:r>
              <a:rPr lang="tr-TR" sz="2000" b="1" dirty="0">
                <a:solidFill>
                  <a:srgbClr val="002060"/>
                </a:solidFill>
                <a:latin typeface="Calibri"/>
              </a:rPr>
              <a:t>yapmak zorundasınız.</a:t>
            </a:r>
          </a:p>
        </p:txBody>
      </p:sp>
      <p:pic>
        <p:nvPicPr>
          <p:cNvPr id="29698"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53569"/>
            <a:ext cx="360040" cy="675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1903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1340768"/>
            <a:ext cx="7272808" cy="77944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marL="450215" indent="-450215" algn="just">
              <a:lnSpc>
                <a:spcPct val="115000"/>
              </a:lnSpc>
              <a:spcAft>
                <a:spcPts val="0"/>
              </a:spcAft>
            </a:pPr>
            <a:r>
              <a:rPr lang="tr-TR" sz="2000" b="1" dirty="0">
                <a:solidFill>
                  <a:srgbClr val="002060"/>
                </a:solidFill>
                <a:latin typeface="Calibri"/>
              </a:rPr>
              <a:t>Soru8: Gönderilecek evraklar içerisinde SGK Provizyon Sorgulama </a:t>
            </a:r>
          </a:p>
          <a:p>
            <a:pPr marL="450215" indent="-450215" algn="just">
              <a:lnSpc>
                <a:spcPct val="115000"/>
              </a:lnSpc>
              <a:spcAft>
                <a:spcPts val="0"/>
              </a:spcAft>
            </a:pPr>
            <a:r>
              <a:rPr lang="tr-TR" sz="2000" b="1" dirty="0">
                <a:solidFill>
                  <a:srgbClr val="002060"/>
                </a:solidFill>
                <a:latin typeface="Calibri"/>
              </a:rPr>
              <a:t>Sonuç belgesini ne için göndermem gerekiyor?</a:t>
            </a:r>
          </a:p>
        </p:txBody>
      </p:sp>
      <p:sp>
        <p:nvSpPr>
          <p:cNvPr id="3" name="Dikdörtgen 2"/>
          <p:cNvSpPr/>
          <p:nvPr/>
        </p:nvSpPr>
        <p:spPr>
          <a:xfrm>
            <a:off x="539552" y="2564904"/>
            <a:ext cx="7704856" cy="1938992"/>
          </a:xfrm>
          <a:prstGeom prst="rect">
            <a:avLst/>
          </a:prstGeom>
        </p:spPr>
        <p:txBody>
          <a:bodyPr wrap="square">
            <a:spAutoFit/>
          </a:bodyPr>
          <a:lstStyle/>
          <a:p>
            <a:r>
              <a:rPr lang="tr-TR" sz="2000" b="1" dirty="0">
                <a:solidFill>
                  <a:srgbClr val="002060"/>
                </a:solidFill>
                <a:latin typeface="Calibri"/>
              </a:rPr>
              <a:t>	Stajınız süresince size sağlık sigortası yapılmaktadır. Sizin herhangi bir sigortanız varsa ödemelerimizin miktarları değişmektedir. Bu öğrenime-eğitime ilişkin bir ödeme olduğundan çalışan öğrencilerimiz kendileri için ödenen sigortadan kurumsal anlamda olumsuz etkilenmeyeceklerdir. Yani ek bir işte çalışıyormuş gibi görünmeyeceklerdir.</a:t>
            </a:r>
          </a:p>
        </p:txBody>
      </p:sp>
      <p:pic>
        <p:nvPicPr>
          <p:cNvPr id="30722"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415702" cy="77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950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15816" y="1517373"/>
            <a:ext cx="5670376" cy="4832092"/>
          </a:xfrm>
          <a:prstGeom prst="rect">
            <a:avLst/>
          </a:prstGeom>
        </p:spPr>
        <p:txBody>
          <a:bodyPr wrap="square">
            <a:spAutoFit/>
          </a:bodyPr>
          <a:lstStyle/>
          <a:p>
            <a:r>
              <a:rPr lang="tr-TR" sz="2200" b="1" dirty="0">
                <a:solidFill>
                  <a:srgbClr val="002060"/>
                </a:solidFill>
                <a:latin typeface="Calibri"/>
              </a:rPr>
              <a:t>Özel nedenlerle (haklı ve geçerli sebepler!), öğretim yılı içinde yapılmak istenen stajlar için ise Yüksekokul Yönetim Kurulu’nun izni gereklidir. Herhangi bir resmi ya da özel kurumda çalışan öğrencilerimizin de çalıştıkları iş yerlerinden izin alarak stajlarını yapmaları gerekmektedir. </a:t>
            </a:r>
            <a:r>
              <a:rPr lang="tr-TR" sz="2200" b="1" dirty="0">
                <a:solidFill>
                  <a:srgbClr val="FF0000"/>
                </a:solidFill>
                <a:latin typeface="Calibri"/>
              </a:rPr>
              <a:t>Sadece, hâlihazırda ve fiilen Hukuk ve Adalet Hizmetleri sektöründe çalışan öğrencilerimiz, ilgili formu doldurarak (EK-11) herhangi bir SGK şubesinden ya </a:t>
            </a:r>
            <a:r>
              <a:rPr lang="tr-TR" sz="2200" b="1" u="sng" dirty="0">
                <a:solidFill>
                  <a:srgbClr val="FF0000"/>
                </a:solidFill>
                <a:latin typeface="Calibri"/>
              </a:rPr>
              <a:t>da e-devletten </a:t>
            </a:r>
            <a:r>
              <a:rPr lang="tr-TR" sz="2200" b="1" dirty="0">
                <a:solidFill>
                  <a:srgbClr val="FF0000"/>
                </a:solidFill>
                <a:latin typeface="Calibri"/>
              </a:rPr>
              <a:t>SGK kaydının olup olmadığına dair belge ile yüksekokulumuza başvuruda bulunduklarında </a:t>
            </a:r>
            <a:r>
              <a:rPr lang="tr-TR" sz="2200" b="1" u="sng" dirty="0">
                <a:solidFill>
                  <a:srgbClr val="FF0000"/>
                </a:solidFill>
                <a:latin typeface="Calibri"/>
              </a:rPr>
              <a:t>stajdan muaf tutulabilmektedirler.</a:t>
            </a:r>
          </a:p>
          <a:p>
            <a:pPr algn="just"/>
            <a:endParaRPr lang="tr-TR" sz="2200" b="1" dirty="0">
              <a:solidFill>
                <a:srgbClr val="FF0000"/>
              </a:solidFill>
              <a:latin typeface="Calibri"/>
            </a:endParaRPr>
          </a:p>
        </p:txBody>
      </p:sp>
      <p:sp>
        <p:nvSpPr>
          <p:cNvPr id="4" name="Metin kutusu 3"/>
          <p:cNvSpPr txBox="1"/>
          <p:nvPr/>
        </p:nvSpPr>
        <p:spPr>
          <a:xfrm>
            <a:off x="952754" y="871042"/>
            <a:ext cx="7488832" cy="646331"/>
          </a:xfrm>
          <a:prstGeom prst="rect">
            <a:avLst/>
          </a:prstGeom>
          <a:noFill/>
        </p:spPr>
        <p:txBody>
          <a:bodyPr wrap="square" rtlCol="0">
            <a:spAutoFit/>
          </a:bodyPr>
          <a:lstStyle/>
          <a:p>
            <a:pPr algn="ctr"/>
            <a:r>
              <a:rPr lang="tr-TR" sz="3600" b="1" dirty="0">
                <a:solidFill>
                  <a:schemeClr val="tx1">
                    <a:lumMod val="50000"/>
                    <a:lumOff val="50000"/>
                  </a:schemeClr>
                </a:solidFill>
              </a:rPr>
              <a:t>MUAFİYET</a:t>
            </a:r>
          </a:p>
        </p:txBody>
      </p:sp>
      <p:pic>
        <p:nvPicPr>
          <p:cNvPr id="5" name="Resim 4"/>
          <p:cNvPicPr>
            <a:picLocks noChangeAspect="1"/>
          </p:cNvPicPr>
          <p:nvPr/>
        </p:nvPicPr>
        <p:blipFill>
          <a:blip r:embed="rId2"/>
          <a:stretch>
            <a:fillRect/>
          </a:stretch>
        </p:blipFill>
        <p:spPr>
          <a:xfrm>
            <a:off x="827584" y="1700808"/>
            <a:ext cx="2088232" cy="3384376"/>
          </a:xfrm>
          <a:prstGeom prst="rect">
            <a:avLst/>
          </a:prstGeom>
        </p:spPr>
      </p:pic>
    </p:spTree>
    <p:extLst>
      <p:ext uri="{BB962C8B-B14F-4D97-AF65-F5344CB8AC3E}">
        <p14:creationId xmlns:p14="http://schemas.microsoft.com/office/powerpoint/2010/main" val="18047154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1124744"/>
            <a:ext cx="7344816" cy="779444"/>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450215" indent="-450215" algn="just">
              <a:lnSpc>
                <a:spcPct val="115000"/>
              </a:lnSpc>
              <a:spcAft>
                <a:spcPts val="0"/>
              </a:spcAft>
            </a:pPr>
            <a:r>
              <a:rPr lang="tr-TR" sz="2000" b="1" dirty="0">
                <a:solidFill>
                  <a:srgbClr val="002060"/>
                </a:solidFill>
                <a:latin typeface="Calibri"/>
              </a:rPr>
              <a:t>Soru9: Staj sürecinde mazeretime istinaden ne kadar devamsızlık </a:t>
            </a:r>
          </a:p>
          <a:p>
            <a:pPr marL="450215" indent="-450215" algn="just">
              <a:lnSpc>
                <a:spcPct val="115000"/>
              </a:lnSpc>
              <a:spcAft>
                <a:spcPts val="0"/>
              </a:spcAft>
            </a:pPr>
            <a:r>
              <a:rPr lang="tr-TR" sz="2000" b="1" dirty="0">
                <a:solidFill>
                  <a:srgbClr val="002060"/>
                </a:solidFill>
                <a:latin typeface="Calibri"/>
              </a:rPr>
              <a:t>yapabiliyorum bu durumda ne yapmam gerekiyor?</a:t>
            </a:r>
          </a:p>
        </p:txBody>
      </p:sp>
      <p:sp>
        <p:nvSpPr>
          <p:cNvPr id="3" name="Dikdörtgen 2"/>
          <p:cNvSpPr/>
          <p:nvPr/>
        </p:nvSpPr>
        <p:spPr>
          <a:xfrm>
            <a:off x="539552" y="2060848"/>
            <a:ext cx="7776864" cy="4233467"/>
          </a:xfrm>
          <a:prstGeom prst="rect">
            <a:avLst/>
          </a:prstGeom>
        </p:spPr>
        <p:txBody>
          <a:bodyPr wrap="square">
            <a:spAutoFit/>
          </a:bodyPr>
          <a:lstStyle/>
          <a:p>
            <a:pPr marL="450215" algn="just">
              <a:lnSpc>
                <a:spcPct val="115000"/>
              </a:lnSpc>
              <a:spcAft>
                <a:spcPts val="0"/>
              </a:spcAft>
            </a:pPr>
            <a:r>
              <a:rPr lang="tr-TR" b="1" dirty="0">
                <a:solidFill>
                  <a:srgbClr val="002060"/>
                </a:solidFill>
                <a:latin typeface="Calibri"/>
              </a:rPr>
              <a:t>	Öğrenci işyerine devam etmek, devam etmediği günleri </a:t>
            </a:r>
          </a:p>
          <a:p>
            <a:pPr marL="450215" algn="just">
              <a:lnSpc>
                <a:spcPct val="115000"/>
              </a:lnSpc>
              <a:spcAft>
                <a:spcPts val="0"/>
              </a:spcAft>
            </a:pPr>
            <a:r>
              <a:rPr lang="tr-TR" b="1" dirty="0">
                <a:solidFill>
                  <a:srgbClr val="002060"/>
                </a:solidFill>
                <a:latin typeface="Calibri"/>
              </a:rPr>
              <a:t>(rapor, izin vb.) belirtmek zorundadır. Raporlu ve izinli olunan günler staj süresinden sayılmaz. Staj sırasında hastalanan veya hastalığı sebebiyle staja 3 günden fazla devam edemeyen ya da kazaya uğrayan stajyerin stajı kesilerek durumu Meslek Yüksekokulu Staj Değerlendirme Komisyonuna bildirilir. Rahatsızlıkları </a:t>
            </a:r>
            <a:r>
              <a:rPr lang="tr-TR" b="1" dirty="0">
                <a:solidFill>
                  <a:srgbClr val="C00000"/>
                </a:solidFill>
                <a:latin typeface="Calibri"/>
              </a:rPr>
              <a:t>iş kazası nedeniyle oluştu ve herhangi bir sağlık kuruluşuna başvurma durumları söz konusu oldu ise bu durumu sağlık kuruluşuna iş kazası olarak bildirmeli ve  yine yüksek okulumuza bilgi verilmelidir. </a:t>
            </a:r>
          </a:p>
          <a:p>
            <a:pPr marL="450215" algn="just">
              <a:lnSpc>
                <a:spcPct val="115000"/>
              </a:lnSpc>
              <a:spcAft>
                <a:spcPts val="0"/>
              </a:spcAft>
            </a:pPr>
            <a:r>
              <a:rPr lang="tr-TR" b="1" dirty="0">
                <a:solidFill>
                  <a:srgbClr val="002060"/>
                </a:solidFill>
                <a:latin typeface="Calibri"/>
              </a:rPr>
              <a:t>Ancak yasal öğrenim süresini tamamlamış öğrencilere, Ankara Üniversitesi Eğitim ve Öğretim Yönetmeliği ilgili maddesinde belirtilen belli şartları sağladığı için verilen sınav hakları ve ek süreler stajlar içinde tanınır.</a:t>
            </a:r>
          </a:p>
          <a:p>
            <a:pPr marL="450215" algn="just">
              <a:lnSpc>
                <a:spcPct val="115000"/>
              </a:lnSpc>
              <a:spcAft>
                <a:spcPts val="0"/>
              </a:spcAft>
            </a:pPr>
            <a:r>
              <a:rPr lang="tr-TR" sz="1600" dirty="0">
                <a:latin typeface="Calibri"/>
                <a:ea typeface="Calibri"/>
                <a:cs typeface="Times New Roman"/>
              </a:rPr>
              <a:t> </a:t>
            </a:r>
            <a:endParaRPr lang="tr-TR" sz="1600" dirty="0">
              <a:effectLst/>
              <a:latin typeface="Calibri"/>
              <a:ea typeface="Calibri"/>
              <a:cs typeface="Times New Roman"/>
            </a:endParaRPr>
          </a:p>
        </p:txBody>
      </p:sp>
      <p:pic>
        <p:nvPicPr>
          <p:cNvPr id="31746"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415702" cy="77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5531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07863" y="2204864"/>
            <a:ext cx="7200800" cy="77944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marL="540385" indent="-540385" algn="just">
              <a:lnSpc>
                <a:spcPct val="115000"/>
              </a:lnSpc>
              <a:spcAft>
                <a:spcPts val="0"/>
              </a:spcAft>
            </a:pPr>
            <a:r>
              <a:rPr lang="tr-TR" sz="2000" b="1" dirty="0">
                <a:solidFill>
                  <a:srgbClr val="002060"/>
                </a:solidFill>
                <a:latin typeface="Calibri"/>
              </a:rPr>
              <a:t>Soru10: Staj yaptığım kurum hiçbir şekilde kurum dışına evrak </a:t>
            </a:r>
          </a:p>
          <a:p>
            <a:pPr marL="540385" indent="-540385" algn="just">
              <a:lnSpc>
                <a:spcPct val="115000"/>
              </a:lnSpc>
              <a:spcAft>
                <a:spcPts val="0"/>
              </a:spcAft>
            </a:pPr>
            <a:r>
              <a:rPr lang="tr-TR" sz="2000" b="1" dirty="0">
                <a:solidFill>
                  <a:srgbClr val="002060"/>
                </a:solidFill>
                <a:latin typeface="Calibri"/>
              </a:rPr>
              <a:t>çıkarılmasına izin vermiyor ne yapmalıyım?</a:t>
            </a:r>
          </a:p>
        </p:txBody>
      </p:sp>
      <p:sp>
        <p:nvSpPr>
          <p:cNvPr id="3" name="Dikdörtgen 2"/>
          <p:cNvSpPr/>
          <p:nvPr/>
        </p:nvSpPr>
        <p:spPr>
          <a:xfrm>
            <a:off x="1043608" y="3321763"/>
            <a:ext cx="7200800" cy="800219"/>
          </a:xfrm>
          <a:prstGeom prst="rect">
            <a:avLst/>
          </a:prstGeom>
        </p:spPr>
        <p:txBody>
          <a:bodyPr wrap="square">
            <a:spAutoFit/>
          </a:bodyPr>
          <a:lstStyle/>
          <a:p>
            <a:pPr marL="450215" indent="-450215" algn="just">
              <a:lnSpc>
                <a:spcPct val="115000"/>
              </a:lnSpc>
            </a:pPr>
            <a:r>
              <a:rPr lang="tr-TR" dirty="0">
                <a:latin typeface="Calibri"/>
                <a:ea typeface="Calibri"/>
                <a:cs typeface="Times New Roman"/>
              </a:rPr>
              <a:t>	</a:t>
            </a:r>
            <a:r>
              <a:rPr lang="tr-TR" sz="2000" b="1" dirty="0">
                <a:solidFill>
                  <a:srgbClr val="002060"/>
                </a:solidFill>
                <a:latin typeface="Calibri"/>
              </a:rPr>
              <a:t>Bunu bir yazıyla bize bildirirlerse sorun oluşmaz. İlgili yazıyı </a:t>
            </a:r>
          </a:p>
          <a:p>
            <a:pPr marL="450215" indent="-450215" algn="just">
              <a:lnSpc>
                <a:spcPct val="115000"/>
              </a:lnSpc>
            </a:pPr>
            <a:r>
              <a:rPr lang="tr-TR" sz="2000" b="1" dirty="0">
                <a:solidFill>
                  <a:srgbClr val="002060"/>
                </a:solidFill>
                <a:latin typeface="Calibri"/>
              </a:rPr>
              <a:t>staj dosyanıza ekleyebilirsiniz ayrıca göndermenize gerek yoktur.</a:t>
            </a:r>
          </a:p>
        </p:txBody>
      </p:sp>
      <p:pic>
        <p:nvPicPr>
          <p:cNvPr id="32770"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65960"/>
            <a:ext cx="366386" cy="68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1892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99940" y="950611"/>
            <a:ext cx="7244468" cy="80021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lnSpc>
                <a:spcPct val="115000"/>
              </a:lnSpc>
              <a:spcAft>
                <a:spcPts val="0"/>
              </a:spcAft>
            </a:pPr>
            <a:r>
              <a:rPr lang="tr-TR" sz="2000" b="1" dirty="0">
                <a:solidFill>
                  <a:srgbClr val="002060"/>
                </a:solidFill>
                <a:latin typeface="Calibri"/>
              </a:rPr>
              <a:t>Soru11: Stajımı hangi şartlarda dönem içerisinde gerçekleştirebilirim? Bu mümkün müdür?</a:t>
            </a:r>
          </a:p>
        </p:txBody>
      </p:sp>
      <p:sp>
        <p:nvSpPr>
          <p:cNvPr id="3" name="Dikdörtgen 2"/>
          <p:cNvSpPr/>
          <p:nvPr/>
        </p:nvSpPr>
        <p:spPr>
          <a:xfrm>
            <a:off x="827584" y="1988840"/>
            <a:ext cx="7416824" cy="3631763"/>
          </a:xfrm>
          <a:prstGeom prst="rect">
            <a:avLst/>
          </a:prstGeom>
        </p:spPr>
        <p:txBody>
          <a:bodyPr wrap="square">
            <a:spAutoFit/>
          </a:bodyPr>
          <a:lstStyle/>
          <a:p>
            <a:pPr marL="450215" indent="-450215" algn="just">
              <a:lnSpc>
                <a:spcPct val="115000"/>
              </a:lnSpc>
            </a:pPr>
            <a:r>
              <a:rPr lang="tr-TR" sz="2000" b="1" dirty="0">
                <a:solidFill>
                  <a:srgbClr val="002060"/>
                </a:solidFill>
                <a:latin typeface="Calibri"/>
              </a:rPr>
              <a:t>	Staj, esas olarak eğitim öğretimin yapılmadığı yaz aylarında ve </a:t>
            </a:r>
          </a:p>
          <a:p>
            <a:pPr algn="just">
              <a:lnSpc>
                <a:spcPct val="115000"/>
              </a:lnSpc>
            </a:pPr>
            <a:r>
              <a:rPr lang="tr-TR" sz="2000" b="1" dirty="0">
                <a:solidFill>
                  <a:srgbClr val="002060"/>
                </a:solidFill>
                <a:latin typeface="Calibri"/>
              </a:rPr>
              <a:t>ilan edilen tarih aralığında yapılır. Ancak, derslere devamdan muaf olmak koşulu ile (daha önce dersi almış ancak başarısız olmuş) </a:t>
            </a:r>
          </a:p>
          <a:p>
            <a:pPr marL="450215" indent="-450215" algn="just">
              <a:lnSpc>
                <a:spcPct val="115000"/>
              </a:lnSpc>
            </a:pPr>
            <a:r>
              <a:rPr lang="tr-TR" sz="2000" b="1" dirty="0">
                <a:solidFill>
                  <a:srgbClr val="002060"/>
                </a:solidFill>
                <a:latin typeface="Calibri"/>
              </a:rPr>
              <a:t>3. veya 4. yarıyılda en fazla 3 dersi bulunan öğrenciler, staj </a:t>
            </a:r>
          </a:p>
          <a:p>
            <a:pPr marL="450215" indent="-450215" algn="just">
              <a:lnSpc>
                <a:spcPct val="115000"/>
              </a:lnSpc>
            </a:pPr>
            <a:r>
              <a:rPr lang="tr-TR" sz="2000" b="1" dirty="0">
                <a:solidFill>
                  <a:srgbClr val="002060"/>
                </a:solidFill>
                <a:latin typeface="Calibri"/>
              </a:rPr>
              <a:t>komisyonunun onayı ile o yarıyıl içinde staj yapabilirler. Mezuniyet </a:t>
            </a:r>
          </a:p>
          <a:p>
            <a:pPr marL="450215" indent="-450215" algn="just">
              <a:lnSpc>
                <a:spcPct val="115000"/>
              </a:lnSpc>
            </a:pPr>
            <a:r>
              <a:rPr lang="tr-TR" sz="2000" b="1" dirty="0">
                <a:solidFill>
                  <a:srgbClr val="002060"/>
                </a:solidFill>
                <a:latin typeface="Calibri"/>
              </a:rPr>
              <a:t>aşamasında olup da henüz zorunlu stajını tamamlamamış öğrenciler </a:t>
            </a:r>
          </a:p>
          <a:p>
            <a:pPr marL="450215" indent="-450215" algn="just">
              <a:lnSpc>
                <a:spcPct val="115000"/>
              </a:lnSpc>
            </a:pPr>
            <a:r>
              <a:rPr lang="tr-TR" sz="2000" b="1" dirty="0">
                <a:solidFill>
                  <a:srgbClr val="002060"/>
                </a:solidFill>
                <a:latin typeface="Calibri"/>
              </a:rPr>
              <a:t>açısından da staj komisyonu dönem içinde staj imkânı tanıyabilir. </a:t>
            </a:r>
          </a:p>
          <a:p>
            <a:pPr marL="450215" indent="-450215" algn="just">
              <a:lnSpc>
                <a:spcPct val="115000"/>
              </a:lnSpc>
            </a:pPr>
            <a:r>
              <a:rPr lang="tr-TR" sz="2000" b="1" dirty="0">
                <a:solidFill>
                  <a:srgbClr val="002060"/>
                </a:solidFill>
                <a:latin typeface="Calibri"/>
              </a:rPr>
              <a:t>Fakat her iki durum için de keyfiyete bakılmaz </a:t>
            </a:r>
            <a:r>
              <a:rPr lang="tr-TR" sz="2000" b="1" i="1" dirty="0">
                <a:solidFill>
                  <a:srgbClr val="002060"/>
                </a:solidFill>
                <a:latin typeface="Calibri"/>
              </a:rPr>
              <a:t>stajın </a:t>
            </a:r>
          </a:p>
          <a:p>
            <a:pPr marL="450215" indent="-450215" algn="just">
              <a:lnSpc>
                <a:spcPct val="115000"/>
              </a:lnSpc>
            </a:pPr>
            <a:r>
              <a:rPr lang="tr-TR" sz="2000" b="1" i="1" dirty="0">
                <a:solidFill>
                  <a:srgbClr val="002060"/>
                </a:solidFill>
                <a:latin typeface="Calibri"/>
              </a:rPr>
              <a:t>yapılamamasının komisyon tarafından kabul edilecek geçerli bir </a:t>
            </a:r>
          </a:p>
          <a:p>
            <a:pPr marL="450215" indent="-450215" algn="just">
              <a:lnSpc>
                <a:spcPct val="115000"/>
              </a:lnSpc>
            </a:pPr>
            <a:r>
              <a:rPr lang="tr-TR" sz="2000" b="1" i="1" dirty="0">
                <a:solidFill>
                  <a:srgbClr val="002060"/>
                </a:solidFill>
                <a:latin typeface="Calibri"/>
              </a:rPr>
              <a:t>sebebi olmak zorundadır.</a:t>
            </a:r>
          </a:p>
        </p:txBody>
      </p:sp>
      <p:pic>
        <p:nvPicPr>
          <p:cNvPr id="33794"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3488" y="990642"/>
            <a:ext cx="436451" cy="81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7215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9592" y="908720"/>
            <a:ext cx="7344816" cy="77944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nSpc>
                <a:spcPct val="115000"/>
              </a:lnSpc>
              <a:spcAft>
                <a:spcPts val="0"/>
              </a:spcAft>
            </a:pPr>
            <a:r>
              <a:rPr lang="tr-TR" sz="2000" b="1" dirty="0">
                <a:solidFill>
                  <a:srgbClr val="002060"/>
                </a:solidFill>
                <a:latin typeface="Calibri"/>
              </a:rPr>
              <a:t>Soru12: Staj yerimi haklı sebepler nedeniyle değiştirebilir miyim? Bu durumda ne yapmalıyım?</a:t>
            </a:r>
          </a:p>
        </p:txBody>
      </p:sp>
      <p:sp>
        <p:nvSpPr>
          <p:cNvPr id="3" name="Dikdörtgen 2"/>
          <p:cNvSpPr/>
          <p:nvPr/>
        </p:nvSpPr>
        <p:spPr>
          <a:xfrm>
            <a:off x="899592" y="1916832"/>
            <a:ext cx="7344816" cy="3170099"/>
          </a:xfrm>
          <a:prstGeom prst="rect">
            <a:avLst/>
          </a:prstGeom>
        </p:spPr>
        <p:txBody>
          <a:bodyPr wrap="square">
            <a:spAutoFit/>
          </a:bodyPr>
          <a:lstStyle/>
          <a:p>
            <a:r>
              <a:rPr lang="tr-TR" dirty="0">
                <a:latin typeface="Calibri"/>
                <a:cs typeface="Times New Roman"/>
              </a:rPr>
              <a:t>	</a:t>
            </a:r>
            <a:r>
              <a:rPr lang="tr-TR" sz="2000" b="1" dirty="0">
                <a:solidFill>
                  <a:srgbClr val="002060"/>
                </a:solidFill>
                <a:latin typeface="Calibri"/>
              </a:rPr>
              <a:t>CB Kariyer Kapısı Staj Programı kapsamı dışında bir başvurunuz söz konusu ise evet değiştirebilirsiniz ama değiştirmeden önce mutlaka staj koordinatörünüze durumu bildirmek zorundasınız. Ve ayrılacağınız yerde stajınızın kaç gününü geçirdiyseniz dosyanızın ilgili yerlerini yetkili kişilere doldurtmalı, imzaları tamamlatmalısınız. Yani staj dosyanızda yetkililerin imza etmesi gereken yerler her iki kurum için de ayrı ayrı doldurulmalıdır. (Ek 3, Ek 4, Ek 6, Ek 8, Ek 9, Ek 10) Staj aksamasın diye biz </a:t>
            </a:r>
            <a:r>
              <a:rPr lang="tr-TR" sz="2000" b="1" dirty="0" err="1">
                <a:solidFill>
                  <a:srgbClr val="002060"/>
                </a:solidFill>
                <a:latin typeface="Calibri"/>
              </a:rPr>
              <a:t>şifaen</a:t>
            </a:r>
            <a:r>
              <a:rPr lang="tr-TR" sz="2000" b="1" dirty="0">
                <a:solidFill>
                  <a:srgbClr val="002060"/>
                </a:solidFill>
                <a:latin typeface="Calibri"/>
              </a:rPr>
              <a:t> geçişi onaylıyoruz ama Ek 3 ve Ek 4 mutlaka yeni geçilen iş yeri tarafından doldurulup teslim edilmek zorundadır.</a:t>
            </a:r>
          </a:p>
        </p:txBody>
      </p:sp>
      <p:pic>
        <p:nvPicPr>
          <p:cNvPr id="34818"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54954"/>
            <a:ext cx="366386" cy="68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0596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908720"/>
            <a:ext cx="7272808" cy="779444"/>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nSpc>
                <a:spcPct val="115000"/>
              </a:lnSpc>
              <a:spcAft>
                <a:spcPts val="0"/>
              </a:spcAft>
            </a:pPr>
            <a:r>
              <a:rPr lang="tr-TR" sz="2000" b="1" dirty="0">
                <a:solidFill>
                  <a:srgbClr val="002060"/>
                </a:solidFill>
                <a:latin typeface="Calibri"/>
              </a:rPr>
              <a:t>Soru13: Evraklarımı postayla gönderdim ama yüksekokula ulaşıp ulaşmadığından emin değilim, nasıl öğrenebilirim?</a:t>
            </a:r>
          </a:p>
        </p:txBody>
      </p:sp>
      <p:sp>
        <p:nvSpPr>
          <p:cNvPr id="3" name="Dikdörtgen 2"/>
          <p:cNvSpPr/>
          <p:nvPr/>
        </p:nvSpPr>
        <p:spPr>
          <a:xfrm>
            <a:off x="899592" y="2636912"/>
            <a:ext cx="7344816" cy="1077218"/>
          </a:xfrm>
          <a:prstGeom prst="rect">
            <a:avLst/>
          </a:prstGeom>
        </p:spPr>
        <p:txBody>
          <a:bodyPr wrap="square">
            <a:spAutoFit/>
          </a:bodyPr>
          <a:lstStyle/>
          <a:p>
            <a:r>
              <a:rPr lang="tr-TR" sz="3200" dirty="0">
                <a:latin typeface="Calibri" panose="020F0502020204030204" pitchFamily="34" charset="0"/>
              </a:rPr>
              <a:t>İletişim Bilgilerinde yer alan evrak kayıt memurumuzu arayıp sorabilirsiniz.</a:t>
            </a:r>
          </a:p>
        </p:txBody>
      </p:sp>
      <p:pic>
        <p:nvPicPr>
          <p:cNvPr id="34818"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54954"/>
            <a:ext cx="366386" cy="68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3434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39749" y="889392"/>
            <a:ext cx="7560840" cy="150810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indent="-450215">
              <a:lnSpc>
                <a:spcPct val="115000"/>
              </a:lnSpc>
            </a:pPr>
            <a:r>
              <a:rPr lang="tr-TR" sz="2000" b="1" dirty="0">
                <a:solidFill>
                  <a:srgbClr val="002060"/>
                </a:solidFill>
                <a:latin typeface="Calibri"/>
              </a:rPr>
              <a:t>Soru14: Staj başvuru evraklarım kabul edilip staj uygulamamın başlatıldığı halde geçerli bir mazeret bildirmeksizin stajımı tamamlamaz ve staj dosyamı teslim etmezsem herhangi bir yaptırımla karşılaşır mıyım?</a:t>
            </a:r>
          </a:p>
        </p:txBody>
      </p:sp>
      <p:sp>
        <p:nvSpPr>
          <p:cNvPr id="3" name="Dikdörtgen 2"/>
          <p:cNvSpPr/>
          <p:nvPr/>
        </p:nvSpPr>
        <p:spPr>
          <a:xfrm>
            <a:off x="690392" y="2708920"/>
            <a:ext cx="7842048" cy="3108543"/>
          </a:xfrm>
          <a:prstGeom prst="rect">
            <a:avLst/>
          </a:prstGeom>
        </p:spPr>
        <p:txBody>
          <a:bodyPr wrap="square">
            <a:spAutoFit/>
          </a:bodyPr>
          <a:lstStyle/>
          <a:p>
            <a:r>
              <a:rPr lang="tr-TR" sz="2800" b="1" dirty="0">
                <a:solidFill>
                  <a:srgbClr val="002060"/>
                </a:solidFill>
                <a:latin typeface="Calibri"/>
              </a:rPr>
              <a:t>	Staj başvurusu yapıp evraklarını gönderen dolayısıyla SGK nezdinde dosya açılıp adlarına prim yatırılmasına yol açan, bununla birlikte staj yapmayan öğrencilerin sebep oldukları kamu zararının tazmini için hukuki yollara başvurulacağı gibi </a:t>
            </a:r>
            <a:r>
              <a:rPr lang="tr-TR" sz="2800" b="1" dirty="0">
                <a:solidFill>
                  <a:srgbClr val="C00000"/>
                </a:solidFill>
                <a:latin typeface="Calibri"/>
              </a:rPr>
              <a:t>kendileri hakkında disiplin soruşturması da açılacaktır.</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24" y="1302131"/>
            <a:ext cx="3651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0443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1988840"/>
            <a:ext cx="7272808" cy="324043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indent="-450215" algn="ctr">
              <a:lnSpc>
                <a:spcPct val="115000"/>
              </a:lnSpc>
            </a:pPr>
            <a:r>
              <a:rPr lang="tr-TR" sz="3600" b="1" dirty="0">
                <a:solidFill>
                  <a:schemeClr val="tx1"/>
                </a:solidFill>
                <a:latin typeface="Calibri"/>
              </a:rPr>
              <a:t>Belgeleriniz Öğrenci İşleri Şefimiz Müslüm </a:t>
            </a:r>
            <a:r>
              <a:rPr lang="tr-TR" sz="3600" b="1" dirty="0" err="1">
                <a:solidFill>
                  <a:schemeClr val="tx1"/>
                </a:solidFill>
                <a:latin typeface="Calibri"/>
              </a:rPr>
              <a:t>SARI’ya</a:t>
            </a:r>
            <a:r>
              <a:rPr lang="tr-TR" sz="3600" b="1" dirty="0">
                <a:solidFill>
                  <a:schemeClr val="tx1"/>
                </a:solidFill>
                <a:latin typeface="Calibri"/>
              </a:rPr>
              <a:t> kontrol ettirildikten sonra Evrak Kayıt Birimine Teslim edilecektir. Posta ve Kargo ile de gönderebilirsiniz.</a:t>
            </a:r>
          </a:p>
        </p:txBody>
      </p:sp>
    </p:spTree>
    <p:extLst>
      <p:ext uri="{BB962C8B-B14F-4D97-AF65-F5344CB8AC3E}">
        <p14:creationId xmlns:p14="http://schemas.microsoft.com/office/powerpoint/2010/main" val="36810135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55576" y="764704"/>
            <a:ext cx="7488832" cy="830997"/>
          </a:xfrm>
          <a:prstGeom prst="rect">
            <a:avLst/>
          </a:prstGeom>
          <a:noFill/>
        </p:spPr>
        <p:txBody>
          <a:bodyPr wrap="square" rtlCol="0">
            <a:spAutoFit/>
          </a:bodyPr>
          <a:lstStyle/>
          <a:p>
            <a:pPr algn="ctr"/>
            <a:r>
              <a:rPr lang="tr-TR" sz="2400" b="1" dirty="0">
                <a:solidFill>
                  <a:srgbClr val="C00000"/>
                </a:solidFill>
                <a:effectLst>
                  <a:outerShdw blurRad="38100" dist="38100" dir="2700000" algn="tl">
                    <a:srgbClr val="000000">
                      <a:alpha val="43137"/>
                    </a:srgbClr>
                  </a:outerShdw>
                </a:effectLst>
              </a:rPr>
              <a:t>12. İLETİŞİM BİLGİLERİ </a:t>
            </a:r>
          </a:p>
          <a:p>
            <a:pPr algn="ctr"/>
            <a:r>
              <a:rPr lang="tr-TR" sz="2400" b="1" i="1" dirty="0">
                <a:solidFill>
                  <a:srgbClr val="C00000"/>
                </a:solidFill>
                <a:effectLst>
                  <a:outerShdw blurRad="38100" dist="38100" dir="2700000" algn="tl">
                    <a:srgbClr val="000000">
                      <a:alpha val="43137"/>
                    </a:srgbClr>
                  </a:outerShdw>
                </a:effectLst>
              </a:rPr>
              <a:t>(Koordinatör Bilgeleri Güncellenecektir.)</a:t>
            </a:r>
          </a:p>
        </p:txBody>
      </p:sp>
      <p:pic>
        <p:nvPicPr>
          <p:cNvPr id="25602" name="Picture 2" descr="http://www.fantasygif.it/Tecnologia/Telefoni/ku.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1563052" cy="9098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o 2"/>
          <p:cNvGraphicFramePr>
            <a:graphicFrameLocks noGrp="1"/>
          </p:cNvGraphicFramePr>
          <p:nvPr>
            <p:extLst>
              <p:ext uri="{D42A27DB-BD31-4B8C-83A1-F6EECF244321}">
                <p14:modId xmlns:p14="http://schemas.microsoft.com/office/powerpoint/2010/main" val="1213086887"/>
              </p:ext>
            </p:extLst>
          </p:nvPr>
        </p:nvGraphicFramePr>
        <p:xfrm>
          <a:off x="467544" y="1546210"/>
          <a:ext cx="8208912" cy="4992346"/>
        </p:xfrm>
        <a:graphic>
          <a:graphicData uri="http://schemas.openxmlformats.org/drawingml/2006/table">
            <a:tbl>
              <a:tblPr firstRow="1" firstCol="1" bandRow="1">
                <a:tableStyleId>{9D7B26C5-4107-4FEC-AEDC-1716B250A1EF}</a:tableStyleId>
              </a:tblPr>
              <a:tblGrid>
                <a:gridCol w="3168352">
                  <a:extLst>
                    <a:ext uri="{9D8B030D-6E8A-4147-A177-3AD203B41FA5}">
                      <a16:colId xmlns:a16="http://schemas.microsoft.com/office/drawing/2014/main" val="4030114295"/>
                    </a:ext>
                  </a:extLst>
                </a:gridCol>
                <a:gridCol w="5040560">
                  <a:extLst>
                    <a:ext uri="{9D8B030D-6E8A-4147-A177-3AD203B41FA5}">
                      <a16:colId xmlns:a16="http://schemas.microsoft.com/office/drawing/2014/main" val="39325671"/>
                    </a:ext>
                  </a:extLst>
                </a:gridCol>
              </a:tblGrid>
              <a:tr h="1044000">
                <a:tc>
                  <a:txBody>
                    <a:bodyPr/>
                    <a:lstStyle/>
                    <a:p>
                      <a:pPr algn="just">
                        <a:lnSpc>
                          <a:spcPct val="115000"/>
                        </a:lnSpc>
                        <a:spcAft>
                          <a:spcPts val="0"/>
                        </a:spcAft>
                      </a:pPr>
                      <a:r>
                        <a:rPr lang="tr-TR" sz="1400" dirty="0">
                          <a:effectLst/>
                        </a:rPr>
                        <a:t>Y.O. Adres:</a:t>
                      </a: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algn="l">
                        <a:lnSpc>
                          <a:spcPct val="115000"/>
                        </a:lnSpc>
                        <a:spcAft>
                          <a:spcPts val="0"/>
                        </a:spcAft>
                      </a:pPr>
                      <a:r>
                        <a:rPr lang="tr-TR" sz="1400" dirty="0">
                          <a:effectLst/>
                        </a:rPr>
                        <a:t>Ankara Üniversitesi Hukuk Fakültesi </a:t>
                      </a:r>
                    </a:p>
                    <a:p>
                      <a:pPr algn="l">
                        <a:lnSpc>
                          <a:spcPct val="115000"/>
                        </a:lnSpc>
                        <a:spcAft>
                          <a:spcPts val="0"/>
                        </a:spcAft>
                      </a:pPr>
                      <a:r>
                        <a:rPr lang="tr-TR" sz="1400" dirty="0">
                          <a:effectLst/>
                        </a:rPr>
                        <a:t>Adalet Meslek Yüksekokulu Cemal Gürsel Caddesi Erdem Sokak No:1 06590 Cebeci/ANKARA</a:t>
                      </a:r>
                    </a:p>
                    <a:p>
                      <a:pPr algn="l">
                        <a:lnSpc>
                          <a:spcPct val="115000"/>
                        </a:lnSpc>
                        <a:spcAft>
                          <a:spcPts val="0"/>
                        </a:spcAft>
                      </a:pPr>
                      <a:r>
                        <a:rPr lang="tr-TR" sz="1400" dirty="0">
                          <a:solidFill>
                            <a:srgbClr val="000000"/>
                          </a:solidFill>
                          <a:effectLst/>
                          <a:latin typeface="+mn-lt"/>
                          <a:ea typeface="Calibri" panose="020F0502020204030204" pitchFamily="34" charset="0"/>
                          <a:cs typeface="Times New Roman" panose="02020603050405020304" pitchFamily="18" charset="0"/>
                        </a:rPr>
                        <a:t>E-posta</a:t>
                      </a:r>
                      <a:r>
                        <a:rPr lang="tr-TR" sz="1400" baseline="0" dirty="0">
                          <a:solidFill>
                            <a:srgbClr val="000000"/>
                          </a:solidFill>
                          <a:effectLst/>
                          <a:latin typeface="+mn-lt"/>
                          <a:ea typeface="Calibri" panose="020F0502020204030204" pitchFamily="34" charset="0"/>
                          <a:cs typeface="Times New Roman" panose="02020603050405020304" pitchFamily="18" charset="0"/>
                        </a:rPr>
                        <a:t> : </a:t>
                      </a:r>
                      <a:r>
                        <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admyo@ankara.edu.tr</a:t>
                      </a:r>
                      <a:r>
                        <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4573" marR="44573" marT="0" marB="0"/>
                </a:tc>
                <a:extLst>
                  <a:ext uri="{0D108BD9-81ED-4DB2-BD59-A6C34878D82A}">
                    <a16:rowId xmlns:a16="http://schemas.microsoft.com/office/drawing/2014/main" val="1819194664"/>
                  </a:ext>
                </a:extLst>
              </a:tr>
              <a:tr h="261000">
                <a:tc>
                  <a:txBody>
                    <a:bodyPr/>
                    <a:lstStyle/>
                    <a:p>
                      <a:pPr algn="just">
                        <a:lnSpc>
                          <a:spcPct val="115000"/>
                        </a:lnSpc>
                        <a:spcAft>
                          <a:spcPts val="0"/>
                        </a:spcAft>
                      </a:pPr>
                      <a:r>
                        <a:rPr lang="tr-TR" sz="1400">
                          <a:effectLst/>
                        </a:rPr>
                        <a:t>Y.O. Müdürlük Tel:</a:t>
                      </a:r>
                      <a:endParaRPr lang="tr-T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algn="just">
                        <a:lnSpc>
                          <a:spcPct val="115000"/>
                        </a:lnSpc>
                        <a:spcAft>
                          <a:spcPts val="0"/>
                        </a:spcAft>
                      </a:pPr>
                      <a:r>
                        <a:rPr lang="tr-TR" sz="1400">
                          <a:effectLst/>
                        </a:rPr>
                        <a:t>(0312) 319 60 04</a:t>
                      </a:r>
                      <a:endParaRPr lang="tr-T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2327027474"/>
                  </a:ext>
                </a:extLst>
              </a:tr>
              <a:tr h="261000">
                <a:tc>
                  <a:txBody>
                    <a:bodyPr/>
                    <a:lstStyle/>
                    <a:p>
                      <a:pPr algn="just">
                        <a:lnSpc>
                          <a:spcPct val="115000"/>
                        </a:lnSpc>
                        <a:spcAft>
                          <a:spcPts val="0"/>
                        </a:spcAft>
                      </a:pPr>
                      <a:r>
                        <a:rPr lang="tr-TR" sz="1400">
                          <a:effectLst/>
                        </a:rPr>
                        <a:t>Müdürlük Faks:</a:t>
                      </a:r>
                      <a:endParaRPr lang="tr-T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marL="450215" indent="-450215" algn="just">
                        <a:lnSpc>
                          <a:spcPct val="115000"/>
                        </a:lnSpc>
                        <a:spcAft>
                          <a:spcPts val="0"/>
                        </a:spcAft>
                      </a:pPr>
                      <a:r>
                        <a:rPr lang="tr-TR" sz="1400">
                          <a:effectLst/>
                        </a:rPr>
                        <a:t>(0312) 319 60 05</a:t>
                      </a:r>
                      <a:endParaRPr lang="tr-T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653987620"/>
                  </a:ext>
                </a:extLst>
              </a:tr>
              <a:tr h="261000">
                <a:tc>
                  <a:txBody>
                    <a:bodyPr/>
                    <a:lstStyle/>
                    <a:p>
                      <a:pPr algn="just">
                        <a:lnSpc>
                          <a:spcPct val="115000"/>
                        </a:lnSpc>
                        <a:spcAft>
                          <a:spcPts val="0"/>
                        </a:spcAft>
                      </a:pPr>
                      <a:r>
                        <a:rPr lang="tr-TR" sz="1400" dirty="0">
                          <a:effectLst/>
                        </a:rPr>
                        <a:t>Öğrenci İşleri Tel:</a:t>
                      </a: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marL="450215" indent="-450215" algn="just">
                        <a:lnSpc>
                          <a:spcPct val="115000"/>
                        </a:lnSpc>
                        <a:spcAft>
                          <a:spcPts val="0"/>
                        </a:spcAft>
                      </a:pPr>
                      <a:r>
                        <a:rPr lang="tr-TR" sz="1400" dirty="0">
                          <a:effectLst/>
                        </a:rPr>
                        <a:t>(0312) 595 51 03 (Müslüm SARI) – </a:t>
                      </a:r>
                      <a:r>
                        <a:rPr lang="tr-TR" sz="1400" dirty="0" err="1">
                          <a:effectLst/>
                        </a:rPr>
                        <a:t>Whatsapp</a:t>
                      </a:r>
                      <a:r>
                        <a:rPr lang="tr-TR" sz="1400" dirty="0">
                          <a:effectLst/>
                        </a:rPr>
                        <a:t> üzerinden.</a:t>
                      </a: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1426099702"/>
                  </a:ext>
                </a:extLst>
              </a:tr>
              <a:tr h="261000">
                <a:tc>
                  <a:txBody>
                    <a:bodyPr/>
                    <a:lstStyle/>
                    <a:p>
                      <a:pPr algn="just">
                        <a:lnSpc>
                          <a:spcPct val="115000"/>
                        </a:lnSpc>
                        <a:spcAft>
                          <a:spcPts val="0"/>
                        </a:spcAft>
                      </a:pPr>
                      <a:r>
                        <a:rPr lang="tr-TR" sz="1400">
                          <a:effectLst/>
                        </a:rPr>
                        <a:t>Evrak Kayıt Tel:</a:t>
                      </a:r>
                      <a:endParaRPr lang="tr-T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marL="450215" indent="-450215" algn="just">
                        <a:lnSpc>
                          <a:spcPct val="115000"/>
                        </a:lnSpc>
                        <a:spcAft>
                          <a:spcPts val="0"/>
                        </a:spcAft>
                      </a:pPr>
                      <a:r>
                        <a:rPr lang="tr-TR" sz="1400" dirty="0">
                          <a:effectLst/>
                        </a:rPr>
                        <a:t>(0312) 595 52 07 (Recep ASAR)</a:t>
                      </a: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4118846310"/>
                  </a:ext>
                </a:extLst>
              </a:tr>
              <a:tr h="261000">
                <a:tc>
                  <a:txBody>
                    <a:bodyPr/>
                    <a:lstStyle/>
                    <a:p>
                      <a:pPr algn="just">
                        <a:lnSpc>
                          <a:spcPct val="115000"/>
                        </a:lnSpc>
                        <a:spcAft>
                          <a:spcPts val="0"/>
                        </a:spcAft>
                      </a:pPr>
                      <a:r>
                        <a:rPr lang="tr-TR" sz="1400">
                          <a:effectLst/>
                        </a:rPr>
                        <a:t>Web Adresi:</a:t>
                      </a:r>
                      <a:endParaRPr lang="tr-T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marL="450215" indent="-450215" algn="just">
                        <a:lnSpc>
                          <a:spcPct val="115000"/>
                        </a:lnSpc>
                        <a:spcAft>
                          <a:spcPts val="0"/>
                        </a:spcAft>
                      </a:pPr>
                      <a:r>
                        <a:rPr lang="tr-TR" sz="1400" u="sng" dirty="0">
                          <a:solidFill>
                            <a:srgbClr val="002060"/>
                          </a:solidFill>
                          <a:effectLst/>
                          <a:hlinkClick r:id="rId4"/>
                        </a:rPr>
                        <a:t>http://admyo.ankara.edu.tr</a:t>
                      </a:r>
                      <a:endParaRPr lang="tr-TR"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3467396802"/>
                  </a:ext>
                </a:extLst>
              </a:tr>
              <a:tr h="261000">
                <a:tc>
                  <a:txBody>
                    <a:bodyPr/>
                    <a:lstStyle/>
                    <a:p>
                      <a:pPr algn="just">
                        <a:lnSpc>
                          <a:spcPct val="115000"/>
                        </a:lnSpc>
                        <a:spcAft>
                          <a:spcPts val="0"/>
                        </a:spcAft>
                      </a:pPr>
                      <a:r>
                        <a:rPr lang="tr-TR" sz="1400" dirty="0">
                          <a:solidFill>
                            <a:srgbClr val="0070C0"/>
                          </a:solidFill>
                          <a:effectLst/>
                        </a:rPr>
                        <a:t>ADALET Staj Koordinatörü:</a:t>
                      </a:r>
                      <a:endParaRPr lang="tr-TR"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tr-TR" sz="1400" b="1" dirty="0" err="1">
                          <a:solidFill>
                            <a:srgbClr val="0070C0"/>
                          </a:solidFill>
                          <a:effectLst/>
                        </a:rPr>
                        <a:t>Öğr</a:t>
                      </a:r>
                      <a:r>
                        <a:rPr lang="tr-TR" sz="1400" b="1" dirty="0">
                          <a:solidFill>
                            <a:srgbClr val="0070C0"/>
                          </a:solidFill>
                          <a:effectLst/>
                        </a:rPr>
                        <a:t>. Gör. Dr. Pelin ATİLA YÖRÜK</a:t>
                      </a:r>
                      <a:endParaRPr lang="tr-TR"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2247971203"/>
                  </a:ext>
                </a:extLst>
              </a:tr>
              <a:tr h="261000">
                <a:tc>
                  <a:txBody>
                    <a:bodyPr/>
                    <a:lstStyle/>
                    <a:p>
                      <a:pPr algn="just">
                        <a:lnSpc>
                          <a:spcPct val="115000"/>
                        </a:lnSpc>
                        <a:spcAft>
                          <a:spcPts val="0"/>
                        </a:spcAft>
                      </a:pP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tr-TR" sz="1400" u="sng" dirty="0">
                          <a:effectLst/>
                          <a:hlinkClick r:id="rId5"/>
                        </a:rPr>
                        <a:t>pelinatilayoruk@gmail.com</a:t>
                      </a:r>
                      <a:r>
                        <a:rPr lang="tr-TR" sz="1400" dirty="0">
                          <a:effectLst/>
                        </a:rPr>
                        <a:t> </a:t>
                      </a: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3388607592"/>
                  </a:ext>
                </a:extLst>
              </a:tr>
              <a:tr h="261000">
                <a:tc>
                  <a:txBody>
                    <a:bodyPr/>
                    <a:lstStyle/>
                    <a:p>
                      <a:pPr algn="just">
                        <a:lnSpc>
                          <a:spcPct val="115000"/>
                        </a:lnSpc>
                        <a:spcAft>
                          <a:spcPts val="0"/>
                        </a:spcAft>
                      </a:pP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algn="just">
                        <a:lnSpc>
                          <a:spcPct val="115000"/>
                        </a:lnSpc>
                        <a:spcAft>
                          <a:spcPts val="0"/>
                        </a:spcAft>
                      </a:pPr>
                      <a:r>
                        <a:rPr lang="tr-TR" sz="1400" b="1" dirty="0" err="1">
                          <a:solidFill>
                            <a:srgbClr val="0070C0"/>
                          </a:solidFill>
                          <a:effectLst/>
                        </a:rPr>
                        <a:t>Öğr.Gör</a:t>
                      </a:r>
                      <a:r>
                        <a:rPr lang="tr-TR" sz="1400" b="1" dirty="0">
                          <a:solidFill>
                            <a:srgbClr val="0070C0"/>
                          </a:solidFill>
                          <a:effectLst/>
                        </a:rPr>
                        <a:t>. Fatma</a:t>
                      </a:r>
                      <a:r>
                        <a:rPr lang="tr-TR" sz="1400" b="1" baseline="0" dirty="0">
                          <a:solidFill>
                            <a:srgbClr val="0070C0"/>
                          </a:solidFill>
                          <a:effectLst/>
                        </a:rPr>
                        <a:t> Betül DAMAR ÇITAK</a:t>
                      </a:r>
                      <a:endParaRPr lang="tr-TR"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3704934825"/>
                  </a:ext>
                </a:extLst>
              </a:tr>
              <a:tr h="326111">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tr-TR" sz="1400" dirty="0">
                          <a:solidFill>
                            <a:srgbClr val="000000"/>
                          </a:solidFill>
                          <a:effectLst/>
                          <a:latin typeface="+mn-lt"/>
                          <a:ea typeface="Calibri" panose="020F0502020204030204" pitchFamily="34" charset="0"/>
                          <a:cs typeface="Times New Roman" panose="02020603050405020304" pitchFamily="18" charset="0"/>
                          <a:hlinkClick r:id="rId6"/>
                        </a:rPr>
                        <a:t>fbdamar@ankara.edu.tr</a:t>
                      </a:r>
                      <a:r>
                        <a:rPr lang="tr-TR" sz="1400" dirty="0">
                          <a:solidFill>
                            <a:srgbClr val="000000"/>
                          </a:solidFill>
                          <a:effectLst/>
                          <a:latin typeface="+mn-lt"/>
                          <a:ea typeface="Calibri" panose="020F0502020204030204" pitchFamily="34" charset="0"/>
                          <a:cs typeface="Times New Roman" panose="02020603050405020304" pitchFamily="18" charset="0"/>
                        </a:rPr>
                        <a:t> </a:t>
                      </a:r>
                    </a:p>
                  </a:txBody>
                  <a:tcPr marL="44573" marR="44573" marT="0" marB="0"/>
                </a:tc>
                <a:extLst>
                  <a:ext uri="{0D108BD9-81ED-4DB2-BD59-A6C34878D82A}">
                    <a16:rowId xmlns:a16="http://schemas.microsoft.com/office/drawing/2014/main" val="4106615489"/>
                  </a:ext>
                </a:extLst>
              </a:tr>
              <a:tr h="224879">
                <a:tc>
                  <a:txBody>
                    <a:bodyPr/>
                    <a:lstStyle/>
                    <a:p>
                      <a:pPr algn="just">
                        <a:lnSpc>
                          <a:spcPct val="115000"/>
                        </a:lnSpc>
                        <a:spcAft>
                          <a:spcPts val="0"/>
                        </a:spcAft>
                      </a:pPr>
                      <a:r>
                        <a:rPr lang="tr-TR" sz="1400" dirty="0">
                          <a:solidFill>
                            <a:schemeClr val="accent4">
                              <a:lumMod val="75000"/>
                            </a:schemeClr>
                          </a:solidFill>
                          <a:effectLst/>
                        </a:rPr>
                        <a:t>HBYS Staj Koordinatörü:</a:t>
                      </a:r>
                      <a:endParaRPr lang="tr-TR" sz="1400" b="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algn="just">
                        <a:lnSpc>
                          <a:spcPct val="115000"/>
                        </a:lnSpc>
                        <a:spcAft>
                          <a:spcPts val="0"/>
                        </a:spcAft>
                      </a:pPr>
                      <a:r>
                        <a:rPr lang="tr-TR" sz="1400" b="1" dirty="0" err="1">
                          <a:solidFill>
                            <a:schemeClr val="accent4">
                              <a:lumMod val="75000"/>
                            </a:schemeClr>
                          </a:solidFill>
                          <a:effectLst/>
                          <a:latin typeface="+mn-lt"/>
                          <a:ea typeface="Calibri" panose="020F0502020204030204" pitchFamily="34" charset="0"/>
                          <a:cs typeface="Times New Roman" panose="02020603050405020304" pitchFamily="18" charset="0"/>
                        </a:rPr>
                        <a:t>Öğr.Gör</a:t>
                      </a:r>
                      <a:r>
                        <a:rPr lang="tr-TR" sz="1400" b="1" dirty="0">
                          <a:solidFill>
                            <a:schemeClr val="accent4">
                              <a:lumMod val="75000"/>
                            </a:schemeClr>
                          </a:solidFill>
                          <a:effectLst/>
                          <a:latin typeface="+mn-lt"/>
                          <a:ea typeface="Calibri" panose="020F0502020204030204" pitchFamily="34" charset="0"/>
                          <a:cs typeface="Times New Roman" panose="02020603050405020304" pitchFamily="18" charset="0"/>
                        </a:rPr>
                        <a:t>.</a:t>
                      </a:r>
                      <a:r>
                        <a:rPr lang="tr-TR" sz="1400" b="1" baseline="0" dirty="0">
                          <a:solidFill>
                            <a:schemeClr val="accent4">
                              <a:lumMod val="75000"/>
                            </a:schemeClr>
                          </a:solidFill>
                          <a:effectLst/>
                          <a:latin typeface="+mn-lt"/>
                          <a:ea typeface="Calibri" panose="020F0502020204030204" pitchFamily="34" charset="0"/>
                          <a:cs typeface="Times New Roman" panose="02020603050405020304" pitchFamily="18" charset="0"/>
                        </a:rPr>
                        <a:t> Esin Ece ÖZDEMİR</a:t>
                      </a:r>
                      <a:endParaRPr lang="tr-TR" sz="1400" b="1" dirty="0">
                        <a:solidFill>
                          <a:schemeClr val="accent4">
                            <a:lumMod val="75000"/>
                          </a:schemeClr>
                        </a:solidFill>
                        <a:effectLst/>
                        <a:latin typeface="+mn-lt"/>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2685079219"/>
                  </a:ext>
                </a:extLst>
              </a:tr>
              <a:tr h="261000">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algn="just">
                        <a:lnSpc>
                          <a:spcPct val="115000"/>
                        </a:lnSpc>
                        <a:spcAft>
                          <a:spcPts val="0"/>
                        </a:spcAft>
                      </a:pPr>
                      <a:r>
                        <a:rPr lang="tr-TR" sz="1400" dirty="0">
                          <a:solidFill>
                            <a:srgbClr val="000000"/>
                          </a:solidFill>
                          <a:effectLst/>
                          <a:latin typeface="+mn-lt"/>
                          <a:ea typeface="Calibri" panose="020F0502020204030204" pitchFamily="34" charset="0"/>
                          <a:cs typeface="Times New Roman" panose="02020603050405020304" pitchFamily="18" charset="0"/>
                          <a:hlinkClick r:id="rId7"/>
                        </a:rPr>
                        <a:t>eeozdemir@ankara.edu.tr</a:t>
                      </a:r>
                      <a:r>
                        <a:rPr lang="tr-TR" sz="1400" baseline="0" dirty="0">
                          <a:solidFill>
                            <a:srgbClr val="000000"/>
                          </a:solidFill>
                          <a:effectLst/>
                          <a:latin typeface="+mn-lt"/>
                          <a:ea typeface="Calibri" panose="020F0502020204030204" pitchFamily="34" charset="0"/>
                          <a:cs typeface="Times New Roman" panose="02020603050405020304" pitchFamily="18" charset="0"/>
                        </a:rPr>
                        <a:t> </a:t>
                      </a:r>
                      <a:endParaRPr lang="tr-TR" sz="1400" dirty="0">
                        <a:solidFill>
                          <a:srgbClr val="000000"/>
                        </a:solidFill>
                        <a:effectLst/>
                        <a:latin typeface="+mn-lt"/>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2880063389"/>
                  </a:ext>
                </a:extLst>
              </a:tr>
              <a:tr h="261000">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tr-TR" sz="1400" dirty="0">
                          <a:solidFill>
                            <a:srgbClr val="00B050"/>
                          </a:solidFill>
                          <a:effectLst/>
                        </a:rPr>
                        <a:t>CİGH Staj Koordinatörü:</a:t>
                      </a:r>
                      <a:endParaRPr lang="tr-TR" sz="14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tr-TR" sz="1400" b="1"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Öğr.Gör</a:t>
                      </a:r>
                      <a:r>
                        <a:rPr lang="tr-TR"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Dr. Ayhan Melih TEZCAN</a:t>
                      </a:r>
                    </a:p>
                  </a:txBody>
                  <a:tcPr marL="44573" marR="44573" marT="0" marB="0"/>
                </a:tc>
                <a:extLst>
                  <a:ext uri="{0D108BD9-81ED-4DB2-BD59-A6C34878D82A}">
                    <a16:rowId xmlns:a16="http://schemas.microsoft.com/office/drawing/2014/main" val="1642602148"/>
                  </a:ext>
                </a:extLst>
              </a:tr>
              <a:tr h="261000">
                <a:tc>
                  <a:txBody>
                    <a:bodyPr/>
                    <a:lstStyle/>
                    <a:p>
                      <a:pPr algn="just">
                        <a:lnSpc>
                          <a:spcPct val="115000"/>
                        </a:lnSpc>
                        <a:spcAft>
                          <a:spcPts val="0"/>
                        </a:spcAft>
                      </a:pP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tr-TR" sz="1400" b="0" i="0" u="none" strike="noStrike" kern="1200" dirty="0">
                          <a:solidFill>
                            <a:schemeClr val="tx1"/>
                          </a:solidFill>
                          <a:effectLst/>
                          <a:latin typeface="+mn-lt"/>
                          <a:ea typeface="+mn-ea"/>
                          <a:cs typeface="+mn-cs"/>
                          <a:hlinkClick r:id="rId8"/>
                        </a:rPr>
                        <a:t>amtezcan@ankara.edu.tr</a:t>
                      </a: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2020131191"/>
                  </a:ext>
                </a:extLst>
              </a:tr>
              <a:tr h="261000">
                <a:tc>
                  <a:txBody>
                    <a:bodyPr/>
                    <a:lstStyle/>
                    <a:p>
                      <a:pPr algn="just">
                        <a:lnSpc>
                          <a:spcPct val="115000"/>
                        </a:lnSpc>
                        <a:spcAft>
                          <a:spcPts val="0"/>
                        </a:spcAft>
                      </a:pPr>
                      <a:endParaRPr lang="tr-TR"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algn="just">
                        <a:lnSpc>
                          <a:spcPct val="115000"/>
                        </a:lnSpc>
                        <a:spcAft>
                          <a:spcPts val="0"/>
                        </a:spcAft>
                      </a:pPr>
                      <a:r>
                        <a:rPr lang="tr-TR" sz="1400" b="1" dirty="0" err="1">
                          <a:solidFill>
                            <a:srgbClr val="00B050"/>
                          </a:solidFill>
                          <a:effectLst/>
                          <a:latin typeface="+mn-lt"/>
                          <a:ea typeface="Calibri" panose="020F0502020204030204" pitchFamily="34" charset="0"/>
                          <a:cs typeface="Times New Roman" panose="02020603050405020304" pitchFamily="18" charset="0"/>
                        </a:rPr>
                        <a:t>Öğr</a:t>
                      </a:r>
                      <a:r>
                        <a:rPr lang="tr-TR" sz="1400" b="1" dirty="0">
                          <a:solidFill>
                            <a:srgbClr val="00B050"/>
                          </a:solidFill>
                          <a:effectLst/>
                          <a:latin typeface="+mn-lt"/>
                          <a:ea typeface="Calibri" panose="020F0502020204030204" pitchFamily="34" charset="0"/>
                          <a:cs typeface="Times New Roman" panose="02020603050405020304" pitchFamily="18" charset="0"/>
                        </a:rPr>
                        <a:t>. </a:t>
                      </a:r>
                      <a:r>
                        <a:rPr lang="tr-TR" sz="1400" b="1" dirty="0" err="1">
                          <a:solidFill>
                            <a:srgbClr val="00B050"/>
                          </a:solidFill>
                          <a:effectLst/>
                          <a:latin typeface="+mn-lt"/>
                          <a:ea typeface="Calibri" panose="020F0502020204030204" pitchFamily="34" charset="0"/>
                          <a:cs typeface="Times New Roman" panose="02020603050405020304" pitchFamily="18" charset="0"/>
                        </a:rPr>
                        <a:t>Gör.Dr</a:t>
                      </a:r>
                      <a:r>
                        <a:rPr lang="tr-TR" sz="1400" b="1" dirty="0">
                          <a:solidFill>
                            <a:srgbClr val="00B050"/>
                          </a:solidFill>
                          <a:effectLst/>
                          <a:latin typeface="+mn-lt"/>
                          <a:ea typeface="Calibri" panose="020F0502020204030204" pitchFamily="34" charset="0"/>
                          <a:cs typeface="Times New Roman" panose="02020603050405020304" pitchFamily="18" charset="0"/>
                        </a:rPr>
                        <a:t> Gönül TURGUT</a:t>
                      </a:r>
                    </a:p>
                  </a:txBody>
                  <a:tcPr marL="44573" marR="44573" marT="0" marB="0"/>
                </a:tc>
                <a:extLst>
                  <a:ext uri="{0D108BD9-81ED-4DB2-BD59-A6C34878D82A}">
                    <a16:rowId xmlns:a16="http://schemas.microsoft.com/office/drawing/2014/main" val="3660250889"/>
                  </a:ext>
                </a:extLst>
              </a:tr>
              <a:tr h="261000">
                <a:tc>
                  <a:txBody>
                    <a:bodyPr/>
                    <a:lstStyle/>
                    <a:p>
                      <a:pPr algn="just">
                        <a:lnSpc>
                          <a:spcPct val="115000"/>
                        </a:lnSpc>
                        <a:spcAft>
                          <a:spcPts val="0"/>
                        </a:spcAft>
                      </a:pPr>
                      <a:endParaRPr lang="tr-TR"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algn="just">
                        <a:lnSpc>
                          <a:spcPct val="115000"/>
                        </a:lnSpc>
                        <a:spcAft>
                          <a:spcPts val="0"/>
                        </a:spcAft>
                      </a:pPr>
                      <a:r>
                        <a:rPr lang="tr-TR" sz="1400" dirty="0">
                          <a:solidFill>
                            <a:srgbClr val="000000"/>
                          </a:solidFill>
                          <a:effectLst/>
                          <a:latin typeface="+mn-lt"/>
                          <a:ea typeface="Calibri" panose="020F0502020204030204" pitchFamily="34" charset="0"/>
                          <a:cs typeface="Times New Roman" panose="02020603050405020304" pitchFamily="18" charset="0"/>
                          <a:hlinkClick r:id="rId9"/>
                        </a:rPr>
                        <a:t>gturgut@ankara.edu.tr</a:t>
                      </a:r>
                      <a:r>
                        <a:rPr lang="tr-TR" sz="1400" baseline="0" dirty="0">
                          <a:solidFill>
                            <a:srgbClr val="000000"/>
                          </a:solidFill>
                          <a:effectLst/>
                          <a:latin typeface="+mn-lt"/>
                          <a:ea typeface="Calibri" panose="020F0502020204030204" pitchFamily="34" charset="0"/>
                          <a:cs typeface="Times New Roman" panose="02020603050405020304" pitchFamily="18" charset="0"/>
                        </a:rPr>
                        <a:t> </a:t>
                      </a:r>
                      <a:endParaRPr lang="tr-TR" sz="1400" dirty="0">
                        <a:solidFill>
                          <a:srgbClr val="000000"/>
                        </a:solidFill>
                        <a:effectLst/>
                        <a:latin typeface="+mn-lt"/>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38530589"/>
                  </a:ext>
                </a:extLst>
              </a:tr>
            </a:tbl>
          </a:graphicData>
        </a:graphic>
      </p:graphicFrame>
    </p:spTree>
    <p:extLst>
      <p:ext uri="{BB962C8B-B14F-4D97-AF65-F5344CB8AC3E}">
        <p14:creationId xmlns:p14="http://schemas.microsoft.com/office/powerpoint/2010/main" val="12655895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283968" y="1412776"/>
            <a:ext cx="4158208" cy="4524315"/>
          </a:xfrm>
          <a:prstGeom prst="rect">
            <a:avLst/>
          </a:prstGeom>
        </p:spPr>
        <p:txBody>
          <a:bodyPr wrap="square">
            <a:spAutoFit/>
          </a:bodyPr>
          <a:lstStyle/>
          <a:p>
            <a:r>
              <a:rPr lang="tr-TR" sz="3200" b="1" dirty="0">
                <a:latin typeface="Calibri"/>
              </a:rPr>
              <a:t>MUAF TUTULACAK ÖĞRENCİLERİMİZ</a:t>
            </a:r>
            <a:r>
              <a:rPr lang="tr-TR" sz="3200" b="1" dirty="0">
                <a:solidFill>
                  <a:srgbClr val="FF0000"/>
                </a:solidFill>
                <a:latin typeface="Calibri"/>
              </a:rPr>
              <a:t> </a:t>
            </a:r>
          </a:p>
          <a:p>
            <a:r>
              <a:rPr lang="tr-TR" sz="3200" b="1" dirty="0">
                <a:solidFill>
                  <a:srgbClr val="FF0000"/>
                </a:solidFill>
                <a:latin typeface="Calibri"/>
              </a:rPr>
              <a:t>5 HAZİRAN 2024 TARİHİNE KADAR </a:t>
            </a:r>
            <a:r>
              <a:rPr lang="tr-TR" sz="3200" b="1" dirty="0">
                <a:latin typeface="Calibri"/>
              </a:rPr>
              <a:t>MUAFİYET DİLEKÇELERİNİ EKLERİYLE BİRLİKTE YÜKSEK OKULUMUZA ULAŞTIRMALIDIR.</a:t>
            </a:r>
          </a:p>
        </p:txBody>
      </p:sp>
      <p:pic>
        <p:nvPicPr>
          <p:cNvPr id="3" name="Resim 2"/>
          <p:cNvPicPr>
            <a:picLocks noChangeAspect="1"/>
          </p:cNvPicPr>
          <p:nvPr/>
        </p:nvPicPr>
        <p:blipFill rotWithShape="1">
          <a:blip r:embed="rId2"/>
          <a:srcRect t="4762"/>
          <a:stretch/>
        </p:blipFill>
        <p:spPr>
          <a:xfrm>
            <a:off x="755576" y="1041122"/>
            <a:ext cx="3384376" cy="4895969"/>
          </a:xfrm>
          <a:prstGeom prst="rect">
            <a:avLst/>
          </a:prstGeom>
        </p:spPr>
      </p:pic>
    </p:spTree>
    <p:extLst>
      <p:ext uri="{BB962C8B-B14F-4D97-AF65-F5344CB8AC3E}">
        <p14:creationId xmlns:p14="http://schemas.microsoft.com/office/powerpoint/2010/main" val="33361502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52200" y="836712"/>
            <a:ext cx="7776864" cy="646331"/>
          </a:xfrm>
          <a:prstGeom prst="rect">
            <a:avLst/>
          </a:prstGeom>
          <a:noFill/>
        </p:spPr>
        <p:txBody>
          <a:bodyPr wrap="square" rtlCol="0">
            <a:spAutoFit/>
          </a:bodyPr>
          <a:lstStyle/>
          <a:p>
            <a:pPr algn="ctr"/>
            <a:r>
              <a:rPr lang="tr-TR" sz="3600" b="1" dirty="0">
                <a:solidFill>
                  <a:schemeClr val="tx1">
                    <a:lumMod val="50000"/>
                    <a:lumOff val="50000"/>
                  </a:schemeClr>
                </a:solidFill>
              </a:rPr>
              <a:t>4. STAJ YAPILABİLECEK YERLER</a:t>
            </a:r>
          </a:p>
        </p:txBody>
      </p:sp>
      <p:sp>
        <p:nvSpPr>
          <p:cNvPr id="3" name="Dikdörtgen 2"/>
          <p:cNvSpPr/>
          <p:nvPr/>
        </p:nvSpPr>
        <p:spPr>
          <a:xfrm>
            <a:off x="1259632" y="1506000"/>
            <a:ext cx="6696744" cy="2308324"/>
          </a:xfrm>
          <a:prstGeom prst="rect">
            <a:avLst/>
          </a:prstGeom>
        </p:spPr>
        <p:txBody>
          <a:bodyPr wrap="square">
            <a:spAutoFit/>
          </a:bodyPr>
          <a:lstStyle/>
          <a:p>
            <a:pPr algn="just"/>
            <a:r>
              <a:rPr lang="tr-TR" sz="2400" b="1" dirty="0">
                <a:solidFill>
                  <a:srgbClr val="002060"/>
                </a:solidFill>
                <a:latin typeface="Calibri"/>
              </a:rPr>
              <a:t>Staj Adli ve İdari Yargı Adalet Komisyonları nezdindeki çeşitli </a:t>
            </a:r>
            <a:r>
              <a:rPr lang="tr-TR" sz="2400" b="1" dirty="0">
                <a:solidFill>
                  <a:srgbClr val="C00000"/>
                </a:solidFill>
                <a:latin typeface="Calibri"/>
              </a:rPr>
              <a:t>mahkemeler, savcılıklar ile icra müdürlüklerinin yanında noterlikler, avukatlık ve hukuk büroları ile bankalar, sigorta şirketleri, kamu kurum ve kuruluşlarının hukuk müşavirlikleri</a:t>
            </a:r>
            <a:r>
              <a:rPr lang="tr-TR" sz="2400" b="1" dirty="0">
                <a:solidFill>
                  <a:srgbClr val="002060"/>
                </a:solidFill>
                <a:latin typeface="Calibri"/>
              </a:rPr>
              <a:t> ile </a:t>
            </a:r>
            <a:r>
              <a:rPr lang="tr-TR" sz="2400" b="1" dirty="0">
                <a:solidFill>
                  <a:srgbClr val="C00000"/>
                </a:solidFill>
                <a:latin typeface="Calibri"/>
              </a:rPr>
              <a:t>alacak takip departmanlarında </a:t>
            </a:r>
            <a:r>
              <a:rPr lang="tr-TR" sz="2400" b="1" dirty="0">
                <a:solidFill>
                  <a:srgbClr val="002060"/>
                </a:solidFill>
                <a:latin typeface="Calibri"/>
              </a:rPr>
              <a:t>yapılabilmektedir.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005064"/>
            <a:ext cx="4104456" cy="236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5305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51920" y="1281716"/>
            <a:ext cx="4464496" cy="3970318"/>
          </a:xfrm>
          <a:prstGeom prst="rect">
            <a:avLst/>
          </a:prstGeom>
        </p:spPr>
        <p:txBody>
          <a:bodyPr wrap="square">
            <a:spAutoFit/>
          </a:bodyPr>
          <a:lstStyle/>
          <a:p>
            <a:r>
              <a:rPr lang="tr-TR" sz="2800" b="1" dirty="0">
                <a:solidFill>
                  <a:srgbClr val="C00000"/>
                </a:solidFill>
                <a:latin typeface="Calibri"/>
              </a:rPr>
              <a:t>Ceza İnfaz ve Güvenlik Hizmetleri Programı </a:t>
            </a:r>
            <a:r>
              <a:rPr lang="tr-TR" sz="2800" b="1" dirty="0">
                <a:solidFill>
                  <a:srgbClr val="002060"/>
                </a:solidFill>
                <a:latin typeface="Calibri"/>
              </a:rPr>
              <a:t>öğrencileri ise stajlarını Ceza ve Tevkif Evleri Genel Müdürlüğü bünyesindeki </a:t>
            </a:r>
            <a:r>
              <a:rPr lang="tr-TR" sz="2800" b="1" u="sng" dirty="0">
                <a:solidFill>
                  <a:srgbClr val="002060"/>
                </a:solidFill>
                <a:latin typeface="Calibri"/>
              </a:rPr>
              <a:t>Açık ve Kapalı Ceza İnfaz Kurumları ile Denetimli Serbestlik </a:t>
            </a:r>
            <a:r>
              <a:rPr lang="tr-TR" sz="2800" b="1" dirty="0">
                <a:solidFill>
                  <a:srgbClr val="002060"/>
                </a:solidFill>
                <a:latin typeface="Calibri"/>
              </a:rPr>
              <a:t>Müdürlüklerinde yapabilirler.</a:t>
            </a:r>
          </a:p>
        </p:txBody>
      </p:sp>
      <p:pic>
        <p:nvPicPr>
          <p:cNvPr id="3" name="Resim 2"/>
          <p:cNvPicPr>
            <a:picLocks noChangeAspect="1"/>
          </p:cNvPicPr>
          <p:nvPr/>
        </p:nvPicPr>
        <p:blipFill rotWithShape="1">
          <a:blip r:embed="rId2"/>
          <a:srcRect l="34222" r="13188"/>
          <a:stretch/>
        </p:blipFill>
        <p:spPr>
          <a:xfrm>
            <a:off x="1043608" y="1700808"/>
            <a:ext cx="2448272" cy="2847975"/>
          </a:xfrm>
          <a:prstGeom prst="rect">
            <a:avLst/>
          </a:prstGeom>
        </p:spPr>
      </p:pic>
    </p:spTree>
    <p:extLst>
      <p:ext uri="{BB962C8B-B14F-4D97-AF65-F5344CB8AC3E}">
        <p14:creationId xmlns:p14="http://schemas.microsoft.com/office/powerpoint/2010/main" val="25283530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Bileşik">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ileşik">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docProps/app.xml><?xml version="1.0" encoding="utf-8"?>
<Properties xmlns="http://schemas.openxmlformats.org/officeDocument/2006/extended-properties" xmlns:vt="http://schemas.openxmlformats.org/officeDocument/2006/docPropsVTypes">
  <Template>Austin</Template>
  <TotalTime>982</TotalTime>
  <Words>3432</Words>
  <Application>Microsoft Office PowerPoint</Application>
  <PresentationFormat>Ekran Gösterisi (4:3)</PresentationFormat>
  <Paragraphs>264</Paragraphs>
  <Slides>67</Slides>
  <Notes>2</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67</vt:i4>
      </vt:variant>
    </vt:vector>
  </HeadingPairs>
  <TitlesOfParts>
    <vt:vector size="74" baseType="lpstr">
      <vt:lpstr>Arial</vt:lpstr>
      <vt:lpstr>Calibri</vt:lpstr>
      <vt:lpstr>Century Gothic</vt:lpstr>
      <vt:lpstr>Wingdings</vt:lpstr>
      <vt:lpstr>Wingdings 2</vt:lpstr>
      <vt:lpstr>Austin</vt:lpstr>
      <vt:lpstr>Özel Tasarım</vt:lpstr>
      <vt:lpstr>ZORUNLU STAJ UYGULAMA REHBERİ 2024</vt:lpstr>
      <vt:lpstr>İÇİNDEKİLER</vt:lpstr>
      <vt:lpstr>1. STAJIN TANIMI, SÜRESİ VE DÖNEMİ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ZORUNLU STAJ UYGULAMA REHBERİ</dc:title>
  <dc:creator>server</dc:creator>
  <cp:lastModifiedBy>Müslüm SARI</cp:lastModifiedBy>
  <cp:revision>145</cp:revision>
  <dcterms:modified xsi:type="dcterms:W3CDTF">2024-05-10T09:28:54Z</dcterms:modified>
</cp:coreProperties>
</file>